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94" r:id="rId4"/>
    <p:sldId id="257" r:id="rId5"/>
    <p:sldId id="308" r:id="rId6"/>
    <p:sldId id="286" r:id="rId7"/>
    <p:sldId id="305" r:id="rId8"/>
    <p:sldId id="306" r:id="rId9"/>
    <p:sldId id="287" r:id="rId10"/>
    <p:sldId id="297" r:id="rId11"/>
    <p:sldId id="309" r:id="rId12"/>
    <p:sldId id="259" r:id="rId13"/>
    <p:sldId id="283" r:id="rId14"/>
    <p:sldId id="293" r:id="rId15"/>
    <p:sldId id="288" r:id="rId16"/>
    <p:sldId id="296" r:id="rId17"/>
    <p:sldId id="277" r:id="rId18"/>
    <p:sldId id="261" r:id="rId19"/>
    <p:sldId id="291" r:id="rId20"/>
    <p:sldId id="303" r:id="rId21"/>
    <p:sldId id="302" r:id="rId22"/>
    <p:sldId id="310" r:id="rId23"/>
    <p:sldId id="280" r:id="rId24"/>
  </p:sldIdLst>
  <p:sldSz cx="9144000" cy="6858000" type="screen4x3"/>
  <p:notesSz cx="6858000" cy="9312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857" autoAdjust="0"/>
  </p:normalViewPr>
  <p:slideViewPr>
    <p:cSldViewPr>
      <p:cViewPr>
        <p:scale>
          <a:sx n="75" d="100"/>
          <a:sy n="75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1568" y="384"/>
      </p:cViewPr>
      <p:guideLst>
        <p:guide orient="horz" pos="29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D0164-FA44-43BE-B76F-87547C3169E1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23331"/>
            <a:ext cx="5486400" cy="419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F371C-5307-4798-8E3C-A1DCB49F4511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24180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J’ai</a:t>
            </a:r>
            <a:r>
              <a:rPr lang="en-CA" dirty="0" smtClean="0"/>
              <a:t> </a:t>
            </a:r>
            <a:r>
              <a:rPr lang="en-CA" dirty="0" err="1" smtClean="0"/>
              <a:t>travaillé</a:t>
            </a:r>
            <a:r>
              <a:rPr lang="en-CA" dirty="0" smtClean="0"/>
              <a:t> pendent plus de 35 </a:t>
            </a:r>
            <a:r>
              <a:rPr lang="en-CA" dirty="0" err="1" smtClean="0"/>
              <a:t>ans</a:t>
            </a:r>
            <a:r>
              <a:rPr lang="en-CA" dirty="0" smtClean="0"/>
              <a:t> au </a:t>
            </a:r>
            <a:r>
              <a:rPr lang="en-CA" dirty="0" err="1" smtClean="0"/>
              <a:t>gouvernement</a:t>
            </a:r>
            <a:r>
              <a:rPr lang="en-CA" dirty="0" smtClean="0"/>
              <a:t> du Québec, </a:t>
            </a:r>
            <a:r>
              <a:rPr lang="en-CA" dirty="0" err="1" smtClean="0"/>
              <a:t>souvent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des </a:t>
            </a:r>
            <a:r>
              <a:rPr lang="en-CA" dirty="0" err="1" smtClean="0"/>
              <a:t>postes</a:t>
            </a:r>
            <a:r>
              <a:rPr lang="en-CA" dirty="0" smtClean="0"/>
              <a:t> en rapport avec le </a:t>
            </a:r>
            <a:r>
              <a:rPr lang="en-CA" dirty="0" err="1" smtClean="0"/>
              <a:t>développement</a:t>
            </a:r>
            <a:r>
              <a:rPr lang="en-CA" dirty="0" smtClean="0"/>
              <a:t> </a:t>
            </a:r>
            <a:r>
              <a:rPr lang="en-CA" dirty="0" err="1" smtClean="0"/>
              <a:t>économique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ce</a:t>
            </a:r>
            <a:r>
              <a:rPr lang="en-CA" dirty="0" smtClean="0"/>
              <a:t> </a:t>
            </a:r>
            <a:r>
              <a:rPr lang="en-CA" dirty="0" err="1" smtClean="0"/>
              <a:t>soit</a:t>
            </a:r>
            <a:r>
              <a:rPr lang="en-CA" dirty="0" smtClean="0"/>
              <a:t> au MDEIE, au MRN, au </a:t>
            </a:r>
            <a:r>
              <a:rPr lang="en-CA" dirty="0" err="1" smtClean="0"/>
              <a:t>Tourisme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au </a:t>
            </a:r>
            <a:r>
              <a:rPr lang="en-CA" dirty="0" err="1" smtClean="0"/>
              <a:t>Ministère</a:t>
            </a:r>
            <a:r>
              <a:rPr lang="en-CA" dirty="0" smtClean="0"/>
              <a:t> du </a:t>
            </a:r>
            <a:r>
              <a:rPr lang="en-CA" dirty="0" err="1" smtClean="0"/>
              <a:t>Conseil</a:t>
            </a:r>
            <a:r>
              <a:rPr lang="en-CA" dirty="0" smtClean="0"/>
              <a:t> </a:t>
            </a:r>
            <a:r>
              <a:rPr lang="en-CA" dirty="0" err="1" smtClean="0"/>
              <a:t>exécutif</a:t>
            </a:r>
            <a:r>
              <a:rPr lang="en-CA" dirty="0" smtClean="0"/>
              <a:t>. </a:t>
            </a:r>
          </a:p>
          <a:p>
            <a:endParaRPr lang="en-CA" dirty="0" smtClean="0"/>
          </a:p>
          <a:p>
            <a:r>
              <a:rPr lang="en-CA" dirty="0" err="1" smtClean="0"/>
              <a:t>J’offre</a:t>
            </a:r>
            <a:r>
              <a:rPr lang="en-CA" dirty="0" smtClean="0"/>
              <a:t> </a:t>
            </a:r>
            <a:r>
              <a:rPr lang="en-CA" dirty="0" err="1" smtClean="0"/>
              <a:t>présentements</a:t>
            </a:r>
            <a:r>
              <a:rPr lang="en-CA" dirty="0" smtClean="0"/>
              <a:t> </a:t>
            </a:r>
            <a:r>
              <a:rPr lang="en-CA" dirty="0" err="1" smtClean="0"/>
              <a:t>mes</a:t>
            </a:r>
            <a:r>
              <a:rPr lang="en-CA" dirty="0" smtClean="0"/>
              <a:t> services </a:t>
            </a:r>
            <a:r>
              <a:rPr lang="en-CA" dirty="0" err="1" smtClean="0"/>
              <a:t>comme</a:t>
            </a:r>
            <a:r>
              <a:rPr lang="en-CA" dirty="0" smtClean="0"/>
              <a:t> </a:t>
            </a:r>
            <a:r>
              <a:rPr lang="en-CA" dirty="0" err="1" smtClean="0"/>
              <a:t>économiste</a:t>
            </a:r>
            <a:r>
              <a:rPr lang="en-CA" dirty="0" smtClean="0"/>
              <a:t>-consultant et je </a:t>
            </a:r>
            <a:r>
              <a:rPr lang="en-CA" dirty="0" err="1" smtClean="0"/>
              <a:t>suis</a:t>
            </a:r>
            <a:r>
              <a:rPr lang="en-CA" dirty="0" smtClean="0"/>
              <a:t> </a:t>
            </a:r>
            <a:r>
              <a:rPr lang="en-CA" dirty="0" err="1" smtClean="0"/>
              <a:t>très</a:t>
            </a:r>
            <a:r>
              <a:rPr lang="en-CA" dirty="0" smtClean="0"/>
              <a:t> </a:t>
            </a:r>
            <a:r>
              <a:rPr lang="en-CA" dirty="0" err="1" smtClean="0"/>
              <a:t>actif</a:t>
            </a:r>
            <a:r>
              <a:rPr lang="en-CA" dirty="0" smtClean="0"/>
              <a:t> au </a:t>
            </a:r>
            <a:r>
              <a:rPr lang="en-CA" dirty="0" err="1" smtClean="0"/>
              <a:t>sein</a:t>
            </a:r>
            <a:r>
              <a:rPr lang="en-CA" dirty="0" smtClean="0"/>
              <a:t> de </a:t>
            </a:r>
            <a:r>
              <a:rPr lang="en-CA" dirty="0" err="1" smtClean="0"/>
              <a:t>l’Association</a:t>
            </a:r>
            <a:r>
              <a:rPr lang="en-CA" dirty="0" smtClean="0"/>
              <a:t> des </a:t>
            </a:r>
            <a:r>
              <a:rPr lang="en-CA" dirty="0" err="1" smtClean="0"/>
              <a:t>économistes</a:t>
            </a:r>
            <a:r>
              <a:rPr lang="en-CA" dirty="0" smtClean="0"/>
              <a:t> </a:t>
            </a:r>
            <a:r>
              <a:rPr lang="en-CA" dirty="0" err="1" smtClean="0"/>
              <a:t>québécois</a:t>
            </a:r>
            <a:r>
              <a:rPr lang="en-CA" dirty="0" smtClean="0"/>
              <a:t>. </a:t>
            </a:r>
          </a:p>
          <a:p>
            <a:pPr marL="171450" indent="-171450">
              <a:buFont typeface="Arial"/>
              <a:buChar char="•"/>
            </a:pPr>
            <a:r>
              <a:rPr lang="en-CA" baseline="0" dirty="0" err="1" smtClean="0"/>
              <a:t>Livres</a:t>
            </a:r>
            <a:endParaRPr lang="en-CA" baseline="0" dirty="0" smtClean="0"/>
          </a:p>
          <a:p>
            <a:pPr marL="628650" lvl="1" indent="-171450">
              <a:buFont typeface="Arial"/>
              <a:buChar char="•"/>
            </a:pPr>
            <a:r>
              <a:rPr lang="en-CA" i="1" baseline="0" dirty="0" err="1" smtClean="0"/>
              <a:t>L’économie</a:t>
            </a:r>
            <a:r>
              <a:rPr lang="en-CA" i="1" baseline="0" dirty="0" smtClean="0"/>
              <a:t> </a:t>
            </a:r>
            <a:r>
              <a:rPr lang="en-CA" i="1" baseline="0" dirty="0" err="1" smtClean="0"/>
              <a:t>démystifiée</a:t>
            </a:r>
            <a:r>
              <a:rPr lang="en-CA" baseline="0" dirty="0" smtClean="0"/>
              <a:t>, GID, 2015.</a:t>
            </a:r>
          </a:p>
          <a:p>
            <a:pPr marL="628650" lvl="1" indent="-171450">
              <a:buFont typeface="Arial"/>
              <a:buChar char="•"/>
            </a:pPr>
            <a:r>
              <a:rPr lang="en-CA" i="1" baseline="0" dirty="0" smtClean="0"/>
              <a:t>Le </a:t>
            </a:r>
            <a:r>
              <a:rPr lang="en-CA" i="1" baseline="0" dirty="0" err="1" smtClean="0"/>
              <a:t>règne</a:t>
            </a:r>
            <a:r>
              <a:rPr lang="en-CA" i="1" baseline="0" dirty="0" smtClean="0"/>
              <a:t> des Boomers</a:t>
            </a:r>
            <a:r>
              <a:rPr lang="en-CA" baseline="0" dirty="0" smtClean="0"/>
              <a:t>, GID, 2013</a:t>
            </a:r>
          </a:p>
          <a:p>
            <a:pPr marL="171450" indent="-171450">
              <a:buFont typeface="Arial"/>
              <a:buChar char="•"/>
            </a:pPr>
            <a:r>
              <a:rPr lang="en-CA" baseline="0" dirty="0" err="1" smtClean="0"/>
              <a:t>Blogues</a:t>
            </a:r>
            <a:endParaRPr lang="en-CA" baseline="0" dirty="0" smtClean="0"/>
          </a:p>
          <a:p>
            <a:pPr marL="628650" lvl="1" indent="-171450">
              <a:buFont typeface="Arial"/>
              <a:buChar char="•"/>
            </a:pPr>
            <a:r>
              <a:rPr lang="en-CA" dirty="0" smtClean="0"/>
              <a:t>https://</a:t>
            </a:r>
            <a:r>
              <a:rPr lang="en-CA" dirty="0" err="1" smtClean="0"/>
              <a:t>blogualisation.wordpress.com</a:t>
            </a:r>
            <a:r>
              <a:rPr lang="en-CA" dirty="0" smtClean="0"/>
              <a:t> 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</a:t>
            </a:fld>
            <a:endParaRPr lang="fr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10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99971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ATTENTION:</a:t>
            </a:r>
            <a:r>
              <a:rPr lang="fr-FR" baseline="0" dirty="0" smtClean="0"/>
              <a:t> distinguer libertés économiques et et libertés politique (démocratie, droits de la personne, liberté de culte, liberté de presse, etc.).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11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279999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Les</a:t>
            </a:r>
            <a:r>
              <a:rPr lang="en-CA" baseline="0" dirty="0" smtClean="0"/>
              <a:t> </a:t>
            </a:r>
            <a:r>
              <a:rPr lang="en-CA" dirty="0" err="1" smtClean="0"/>
              <a:t>paradigmes:concepts</a:t>
            </a:r>
            <a:r>
              <a:rPr lang="en-CA" dirty="0" smtClean="0"/>
              <a:t> </a:t>
            </a:r>
            <a:r>
              <a:rPr lang="en-CA" dirty="0" err="1" smtClean="0"/>
              <a:t>fondamentaux</a:t>
            </a:r>
            <a:r>
              <a:rPr lang="en-CA" dirty="0" smtClean="0"/>
              <a:t> </a:t>
            </a:r>
            <a:r>
              <a:rPr lang="en-CA" dirty="0" err="1" smtClean="0"/>
              <a:t>autour</a:t>
            </a:r>
            <a:r>
              <a:rPr lang="en-CA" dirty="0" smtClean="0"/>
              <a:t> </a:t>
            </a:r>
            <a:r>
              <a:rPr lang="en-CA" dirty="0" err="1" smtClean="0"/>
              <a:t>duquel</a:t>
            </a:r>
            <a:r>
              <a:rPr lang="en-CA" dirty="0" smtClean="0"/>
              <a:t> </a:t>
            </a:r>
            <a:r>
              <a:rPr lang="en-CA" dirty="0" err="1" smtClean="0"/>
              <a:t>s’est</a:t>
            </a:r>
            <a:r>
              <a:rPr lang="en-CA" dirty="0" smtClean="0"/>
              <a:t> </a:t>
            </a:r>
            <a:r>
              <a:rPr lang="en-CA" dirty="0" err="1" smtClean="0"/>
              <a:t>organisée</a:t>
            </a:r>
            <a:r>
              <a:rPr lang="en-CA" dirty="0" smtClean="0"/>
              <a:t> la </a:t>
            </a:r>
            <a:r>
              <a:rPr lang="en-CA" dirty="0" err="1" smtClean="0"/>
              <a:t>réflexion</a:t>
            </a:r>
            <a:r>
              <a:rPr lang="en-CA" dirty="0" smtClean="0"/>
              <a:t> et </a:t>
            </a:r>
            <a:r>
              <a:rPr lang="en-CA" dirty="0" err="1" smtClean="0"/>
              <a:t>l’élaboration</a:t>
            </a:r>
            <a:r>
              <a:rPr lang="en-CA" dirty="0" smtClean="0"/>
              <a:t> de notions, de </a:t>
            </a:r>
            <a:r>
              <a:rPr lang="en-CA" dirty="0" err="1" smtClean="0"/>
              <a:t>modèles</a:t>
            </a:r>
            <a:r>
              <a:rPr lang="en-CA" dirty="0" smtClean="0"/>
              <a:t> et de techniques.</a:t>
            </a:r>
          </a:p>
          <a:p>
            <a:endParaRPr lang="en-CA" dirty="0" smtClean="0"/>
          </a:p>
          <a:p>
            <a:r>
              <a:rPr lang="en-CA" dirty="0" err="1" smtClean="0"/>
              <a:t>Depuis</a:t>
            </a:r>
            <a:r>
              <a:rPr lang="en-CA" dirty="0" smtClean="0"/>
              <a:t> Adam Smith, </a:t>
            </a:r>
            <a:r>
              <a:rPr lang="en-CA" dirty="0" err="1" smtClean="0"/>
              <a:t>ces</a:t>
            </a:r>
            <a:r>
              <a:rPr lang="en-CA" baseline="0" dirty="0" smtClean="0"/>
              <a:t> </a:t>
            </a:r>
            <a:r>
              <a:rPr lang="en-CA" dirty="0" err="1" smtClean="0"/>
              <a:t>idées</a:t>
            </a:r>
            <a:r>
              <a:rPr lang="en-CA" dirty="0" smtClean="0"/>
              <a:t> de </a:t>
            </a:r>
            <a:r>
              <a:rPr lang="en-CA" dirty="0" err="1" smtClean="0"/>
              <a:t>rationnalité</a:t>
            </a:r>
            <a:r>
              <a:rPr lang="en-CA" dirty="0" smtClean="0"/>
              <a:t> des </a:t>
            </a:r>
            <a:r>
              <a:rPr lang="en-CA" dirty="0" err="1" smtClean="0"/>
              <a:t>individus</a:t>
            </a:r>
            <a:r>
              <a:rPr lang="en-CA" dirty="0" smtClean="0"/>
              <a:t>, </a:t>
            </a:r>
            <a:r>
              <a:rPr lang="en-CA" dirty="0" err="1" smtClean="0"/>
              <a:t>d’efficience</a:t>
            </a:r>
            <a:r>
              <a:rPr lang="en-CA" dirty="0" smtClean="0"/>
              <a:t> du </a:t>
            </a:r>
            <a:r>
              <a:rPr lang="en-CA" dirty="0" err="1" smtClean="0"/>
              <a:t>marché</a:t>
            </a:r>
            <a:r>
              <a:rPr lang="en-CA" dirty="0" smtClean="0"/>
              <a:t>, de </a:t>
            </a:r>
            <a:r>
              <a:rPr lang="en-CA" dirty="0" err="1" smtClean="0"/>
              <a:t>nécessité</a:t>
            </a:r>
            <a:r>
              <a:rPr lang="en-CA" dirty="0" smtClean="0"/>
              <a:t> de la </a:t>
            </a:r>
            <a:r>
              <a:rPr lang="en-CA" dirty="0" err="1" smtClean="0"/>
              <a:t>croissance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prises pour </a:t>
            </a:r>
            <a:r>
              <a:rPr lang="en-CA" dirty="0" err="1" smtClean="0"/>
              <a:t>acquises</a:t>
            </a:r>
            <a:r>
              <a:rPr lang="en-CA" dirty="0" smtClean="0"/>
              <a:t> et </a:t>
            </a:r>
            <a:r>
              <a:rPr lang="en-CA" dirty="0" err="1" smtClean="0"/>
              <a:t>répétées</a:t>
            </a:r>
            <a:r>
              <a:rPr lang="en-CA" dirty="0" smtClean="0"/>
              <a:t> à </a:t>
            </a:r>
            <a:r>
              <a:rPr lang="en-CA" dirty="0" err="1" smtClean="0"/>
              <a:t>tous</a:t>
            </a:r>
            <a:r>
              <a:rPr lang="en-CA" dirty="0" smtClean="0"/>
              <a:t> les </a:t>
            </a:r>
            <a:r>
              <a:rPr lang="en-CA" dirty="0" err="1" smtClean="0"/>
              <a:t>jours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les </a:t>
            </a:r>
            <a:r>
              <a:rPr lang="en-CA" dirty="0" err="1" smtClean="0"/>
              <a:t>médias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smtClean="0"/>
              <a:t>On </a:t>
            </a:r>
            <a:r>
              <a:rPr lang="en-CA" dirty="0" err="1" smtClean="0"/>
              <a:t>parle</a:t>
            </a:r>
            <a:r>
              <a:rPr lang="en-CA" dirty="0" smtClean="0"/>
              <a:t> de NEO </a:t>
            </a:r>
            <a:r>
              <a:rPr lang="en-CA" dirty="0" err="1" smtClean="0"/>
              <a:t>libéralisme</a:t>
            </a:r>
            <a:r>
              <a:rPr lang="en-CA" dirty="0" smtClean="0"/>
              <a:t> </a:t>
            </a:r>
            <a:r>
              <a:rPr lang="en-CA" dirty="0" err="1" smtClean="0"/>
              <a:t>soit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retour au </a:t>
            </a:r>
            <a:r>
              <a:rPr lang="en-CA" dirty="0" err="1" smtClean="0"/>
              <a:t>libéralisme</a:t>
            </a:r>
            <a:r>
              <a:rPr lang="en-CA" dirty="0" smtClean="0"/>
              <a:t> après </a:t>
            </a:r>
            <a:r>
              <a:rPr lang="en-CA" baseline="0" dirty="0" smtClean="0"/>
              <a:t>la </a:t>
            </a:r>
            <a:r>
              <a:rPr lang="en-CA" baseline="0" dirty="0" err="1" smtClean="0"/>
              <a:t>primauté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accordée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la </a:t>
            </a:r>
            <a:r>
              <a:rPr lang="en-CA" baseline="0" dirty="0" err="1" smtClean="0"/>
              <a:t>régulation</a:t>
            </a:r>
            <a:r>
              <a:rPr lang="en-CA" baseline="0" dirty="0" smtClean="0"/>
              <a:t> pendant la </a:t>
            </a:r>
            <a:r>
              <a:rPr lang="en-CA" baseline="0" dirty="0" err="1" smtClean="0"/>
              <a:t>période</a:t>
            </a:r>
            <a:r>
              <a:rPr lang="en-CA" baseline="0" dirty="0" smtClean="0"/>
              <a:t> 1935-1980</a:t>
            </a:r>
            <a:endParaRPr lang="en-CA" dirty="0" smtClean="0"/>
          </a:p>
          <a:p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Les choses ne </a:t>
            </a:r>
            <a:r>
              <a:rPr lang="en-CA" dirty="0" err="1" smtClean="0"/>
              <a:t>sont</a:t>
            </a:r>
            <a:r>
              <a:rPr lang="en-CA" dirty="0" smtClean="0"/>
              <a:t> pas </a:t>
            </a:r>
            <a:r>
              <a:rPr lang="en-CA" dirty="0" err="1" smtClean="0"/>
              <a:t>aussi</a:t>
            </a:r>
            <a:r>
              <a:rPr lang="en-CA" dirty="0" smtClean="0"/>
              <a:t> simples</a:t>
            </a:r>
            <a:r>
              <a:rPr lang="en-CA" baseline="0" dirty="0" smtClean="0"/>
              <a:t> car </a:t>
            </a:r>
            <a:r>
              <a:rPr lang="en-CA" dirty="0" err="1" smtClean="0"/>
              <a:t>l’économie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un </a:t>
            </a:r>
            <a:r>
              <a:rPr lang="en-CA" dirty="0" err="1" smtClean="0"/>
              <a:t>système</a:t>
            </a:r>
            <a:r>
              <a:rPr lang="en-CA" dirty="0" smtClean="0"/>
              <a:t> </a:t>
            </a:r>
            <a:r>
              <a:rPr lang="en-CA" dirty="0" err="1" smtClean="0"/>
              <a:t>complexe</a:t>
            </a:r>
            <a:r>
              <a:rPr lang="en-CA" dirty="0" smtClean="0"/>
              <a:t>;</a:t>
            </a:r>
            <a:r>
              <a:rPr lang="en-CA" baseline="0" dirty="0" smtClean="0"/>
              <a:t> </a:t>
            </a:r>
            <a:r>
              <a:rPr lang="en-CA" dirty="0" err="1" smtClean="0"/>
              <a:t>Kahneman</a:t>
            </a:r>
            <a:r>
              <a:rPr lang="en-CA" dirty="0" smtClean="0"/>
              <a:t>, discrimination,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élargissement</a:t>
            </a:r>
            <a:r>
              <a:rPr lang="en-CA" baseline="0" dirty="0" smtClean="0"/>
              <a:t> de la notion de gain </a:t>
            </a:r>
            <a:r>
              <a:rPr lang="en-CA" baseline="0" dirty="0" err="1" smtClean="0"/>
              <a:t>monétaire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celle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d’utilité</a:t>
            </a:r>
            <a:r>
              <a:rPr lang="en-CA" baseline="0" dirty="0" smtClean="0"/>
              <a:t> (Bentham, Public Choice).</a:t>
            </a:r>
            <a:r>
              <a:rPr lang="en-CA" dirty="0" smtClean="0"/>
              <a:t> </a:t>
            </a:r>
            <a:r>
              <a:rPr lang="en-CA" dirty="0" err="1" smtClean="0"/>
              <a:t>D’ailleurs</a:t>
            </a:r>
            <a:r>
              <a:rPr lang="en-CA" dirty="0" smtClean="0"/>
              <a:t>, Max Planck </a:t>
            </a:r>
            <a:r>
              <a:rPr lang="en-CA" dirty="0" err="1" smtClean="0"/>
              <a:t>avait</a:t>
            </a:r>
            <a:r>
              <a:rPr lang="en-CA" dirty="0" smtClean="0"/>
              <a:t> </a:t>
            </a:r>
            <a:r>
              <a:rPr lang="en-CA" dirty="0" err="1" smtClean="0"/>
              <a:t>dit</a:t>
            </a:r>
            <a:r>
              <a:rPr lang="en-CA" dirty="0" smtClean="0"/>
              <a:t> </a:t>
            </a:r>
            <a:r>
              <a:rPr lang="en-CA" dirty="0" err="1" smtClean="0"/>
              <a:t>préféré</a:t>
            </a:r>
            <a:r>
              <a:rPr lang="en-CA" dirty="0" smtClean="0"/>
              <a:t>  </a:t>
            </a:r>
            <a:r>
              <a:rPr lang="en-CA" dirty="0" err="1" smtClean="0"/>
              <a:t>s’intéresser</a:t>
            </a:r>
            <a:r>
              <a:rPr lang="en-CA" dirty="0" smtClean="0"/>
              <a:t> </a:t>
            </a:r>
            <a:r>
              <a:rPr lang="en-CA" dirty="0" err="1" smtClean="0"/>
              <a:t>à</a:t>
            </a:r>
            <a:r>
              <a:rPr lang="en-CA" dirty="0" smtClean="0"/>
              <a:t> la physique </a:t>
            </a:r>
            <a:r>
              <a:rPr lang="en-CA" dirty="0" err="1" smtClean="0"/>
              <a:t>quantique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jugeait</a:t>
            </a:r>
            <a:r>
              <a:rPr lang="en-CA" dirty="0" smtClean="0"/>
              <a:t> </a:t>
            </a:r>
            <a:r>
              <a:rPr lang="en-CA" dirty="0" err="1" smtClean="0"/>
              <a:t>d’abord</a:t>
            </a:r>
            <a:r>
              <a:rPr lang="en-CA" dirty="0" smtClean="0"/>
              <a:t> plus facile </a:t>
            </a:r>
            <a:r>
              <a:rPr lang="en-CA" dirty="0" err="1" smtClean="0"/>
              <a:t>que</a:t>
            </a:r>
            <a:r>
              <a:rPr lang="en-CA" dirty="0" smtClean="0"/>
              <a:t> la science </a:t>
            </a:r>
            <a:r>
              <a:rPr lang="en-CA" dirty="0" err="1" smtClean="0"/>
              <a:t>économique</a:t>
            </a:r>
            <a:r>
              <a:rPr lang="en-CA" dirty="0" smtClean="0"/>
              <a:t>. </a:t>
            </a:r>
          </a:p>
          <a:p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 smtClean="0"/>
              <a:t>Finalement</a:t>
            </a:r>
            <a:r>
              <a:rPr lang="en-CA" dirty="0" smtClean="0"/>
              <a:t>,</a:t>
            </a:r>
            <a:r>
              <a:rPr lang="en-CA" baseline="0" dirty="0" smtClean="0"/>
              <a:t> la science </a:t>
            </a:r>
            <a:r>
              <a:rPr lang="en-CA" baseline="0" dirty="0" err="1" smtClean="0"/>
              <a:t>économique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s’apparente</a:t>
            </a:r>
            <a:r>
              <a:rPr lang="en-CA" baseline="0" dirty="0" smtClean="0"/>
              <a:t> plus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la </a:t>
            </a:r>
            <a:r>
              <a:rPr lang="en-CA" baseline="0" dirty="0" err="1" smtClean="0"/>
              <a:t>médecine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ou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la </a:t>
            </a:r>
            <a:r>
              <a:rPr lang="en-CA" baseline="0" dirty="0" err="1" smtClean="0"/>
              <a:t>psychiatrie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qu’à</a:t>
            </a:r>
            <a:r>
              <a:rPr lang="en-CA" baseline="0" dirty="0" smtClean="0"/>
              <a:t> la physique </a:t>
            </a:r>
            <a:r>
              <a:rPr lang="en-CA" baseline="0" dirty="0" err="1" smtClean="0"/>
              <a:t>ou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à</a:t>
            </a:r>
            <a:r>
              <a:rPr lang="en-CA" baseline="0" dirty="0" smtClean="0"/>
              <a:t> la </a:t>
            </a:r>
            <a:r>
              <a:rPr lang="en-CA" baseline="0" dirty="0" err="1" smtClean="0"/>
              <a:t>chimie</a:t>
            </a:r>
            <a:r>
              <a:rPr lang="en-CA" baseline="0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12</a:t>
            </a:fld>
            <a:endParaRPr lang="fr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Lucien Bouchard, </a:t>
            </a:r>
            <a:r>
              <a:rPr lang="en-CA" dirty="0" err="1" smtClean="0"/>
              <a:t>porte</a:t>
            </a:r>
            <a:r>
              <a:rPr lang="en-CA" dirty="0" smtClean="0"/>
              <a:t>-parole des </a:t>
            </a:r>
            <a:r>
              <a:rPr lang="en-CA" dirty="0" err="1" smtClean="0"/>
              <a:t>Lucides</a:t>
            </a:r>
            <a:r>
              <a:rPr lang="en-CA" dirty="0" smtClean="0"/>
              <a:t>, a </a:t>
            </a:r>
            <a:r>
              <a:rPr lang="en-CA" dirty="0" err="1" smtClean="0"/>
              <a:t>soulevé</a:t>
            </a:r>
            <a:r>
              <a:rPr lang="en-CA" dirty="0" smtClean="0"/>
              <a:t> un </a:t>
            </a:r>
            <a:r>
              <a:rPr lang="en-CA" dirty="0" err="1" smtClean="0"/>
              <a:t>tollé</a:t>
            </a:r>
            <a:r>
              <a:rPr lang="en-CA" dirty="0" smtClean="0"/>
              <a:t> </a:t>
            </a:r>
            <a:r>
              <a:rPr lang="en-CA" dirty="0" err="1" smtClean="0"/>
              <a:t>il</a:t>
            </a:r>
            <a:r>
              <a:rPr lang="en-CA" dirty="0" smtClean="0"/>
              <a:t> y a </a:t>
            </a:r>
            <a:r>
              <a:rPr lang="en-CA" dirty="0" err="1" smtClean="0"/>
              <a:t>quelques</a:t>
            </a:r>
            <a:r>
              <a:rPr lang="en-CA" dirty="0" smtClean="0"/>
              <a:t> </a:t>
            </a:r>
            <a:r>
              <a:rPr lang="en-CA" dirty="0" err="1" smtClean="0"/>
              <a:t>années</a:t>
            </a:r>
            <a:r>
              <a:rPr lang="en-CA" dirty="0" smtClean="0"/>
              <a:t> </a:t>
            </a:r>
            <a:r>
              <a:rPr lang="en-CA" dirty="0" err="1" smtClean="0"/>
              <a:t>quand</a:t>
            </a:r>
            <a:r>
              <a:rPr lang="en-CA" dirty="0" smtClean="0"/>
              <a:t> </a:t>
            </a:r>
            <a:r>
              <a:rPr lang="en-CA" dirty="0" err="1" smtClean="0"/>
              <a:t>il</a:t>
            </a:r>
            <a:r>
              <a:rPr lang="en-CA" dirty="0" smtClean="0"/>
              <a:t> a </a:t>
            </a:r>
            <a:r>
              <a:rPr lang="en-CA" dirty="0" err="1" smtClean="0"/>
              <a:t>dit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voulu</a:t>
            </a:r>
            <a:r>
              <a:rPr lang="en-CA" dirty="0" smtClean="0"/>
              <a:t> dire </a:t>
            </a:r>
            <a:r>
              <a:rPr lang="en-CA" dirty="0" err="1" smtClean="0"/>
              <a:t>que</a:t>
            </a:r>
            <a:r>
              <a:rPr lang="en-CA" dirty="0" smtClean="0"/>
              <a:t> le Québec </a:t>
            </a:r>
            <a:r>
              <a:rPr lang="en-CA" dirty="0" err="1" smtClean="0"/>
              <a:t>devait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plus </a:t>
            </a:r>
            <a:r>
              <a:rPr lang="en-CA" dirty="0" err="1" smtClean="0"/>
              <a:t>productif</a:t>
            </a:r>
            <a:r>
              <a:rPr lang="en-CA" dirty="0" smtClean="0"/>
              <a:t>. </a:t>
            </a:r>
            <a:r>
              <a:rPr lang="en-CA" dirty="0" err="1" smtClean="0"/>
              <a:t>Ses</a:t>
            </a:r>
            <a:r>
              <a:rPr lang="en-CA" dirty="0" smtClean="0"/>
              <a:t> </a:t>
            </a:r>
            <a:r>
              <a:rPr lang="en-CA" dirty="0" err="1" smtClean="0"/>
              <a:t>détracteurs</a:t>
            </a:r>
            <a:r>
              <a:rPr lang="en-CA" dirty="0" smtClean="0"/>
              <a:t> </a:t>
            </a:r>
            <a:r>
              <a:rPr lang="en-CA" dirty="0" err="1" smtClean="0"/>
              <a:t>ont</a:t>
            </a:r>
            <a:r>
              <a:rPr lang="en-CA" dirty="0" smtClean="0"/>
              <a:t> </a:t>
            </a:r>
            <a:r>
              <a:rPr lang="en-CA" dirty="0" err="1" smtClean="0"/>
              <a:t>tous</a:t>
            </a:r>
            <a:r>
              <a:rPr lang="en-CA" dirty="0" smtClean="0"/>
              <a:t> </a:t>
            </a:r>
            <a:r>
              <a:rPr lang="en-CA" dirty="0" err="1" smtClean="0"/>
              <a:t>compris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incitait</a:t>
            </a:r>
            <a:r>
              <a:rPr lang="en-CA" dirty="0" smtClean="0"/>
              <a:t> à </a:t>
            </a:r>
            <a:r>
              <a:rPr lang="en-CA" dirty="0" err="1" smtClean="0"/>
              <a:t>travailler</a:t>
            </a:r>
            <a:r>
              <a:rPr lang="en-CA" dirty="0" smtClean="0"/>
              <a:t> plus, </a:t>
            </a:r>
            <a:r>
              <a:rPr lang="en-CA" dirty="0" err="1" smtClean="0"/>
              <a:t>ce</a:t>
            </a:r>
            <a:r>
              <a:rPr lang="en-CA" dirty="0" smtClean="0"/>
              <a:t> qui </a:t>
            </a:r>
            <a:r>
              <a:rPr lang="en-CA" dirty="0" err="1" smtClean="0"/>
              <a:t>touche</a:t>
            </a:r>
            <a:r>
              <a:rPr lang="en-CA" dirty="0" smtClean="0"/>
              <a:t> la production </a:t>
            </a:r>
            <a:r>
              <a:rPr lang="en-CA" dirty="0" err="1" smtClean="0"/>
              <a:t>plutôt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la </a:t>
            </a:r>
            <a:r>
              <a:rPr lang="en-CA" dirty="0" err="1" smtClean="0"/>
              <a:t>productivité</a:t>
            </a:r>
            <a:r>
              <a:rPr lang="en-CA" dirty="0" smtClean="0"/>
              <a:t>. </a:t>
            </a:r>
            <a:r>
              <a:rPr lang="en-CA" dirty="0" err="1" smtClean="0"/>
              <a:t>Mais</a:t>
            </a:r>
            <a:r>
              <a:rPr lang="en-CA" dirty="0" smtClean="0"/>
              <a:t>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</a:t>
            </a:r>
            <a:r>
              <a:rPr lang="en-CA" dirty="0" err="1" smtClean="0"/>
              <a:t>ui-même</a:t>
            </a:r>
            <a:r>
              <a:rPr lang="en-CA" dirty="0" smtClean="0"/>
              <a:t>,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voulait-il</a:t>
            </a:r>
            <a:r>
              <a:rPr lang="en-CA" dirty="0" smtClean="0"/>
              <a:t> dire?</a:t>
            </a:r>
          </a:p>
          <a:p>
            <a:endParaRPr lang="en-CA" dirty="0" smtClean="0"/>
          </a:p>
          <a:p>
            <a:r>
              <a:rPr lang="en-CA" dirty="0" err="1" smtClean="0"/>
              <a:t>Qu’est-ce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la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productivité</a:t>
            </a:r>
            <a:r>
              <a:rPr lang="en-CA" baseline="0" dirty="0" smtClean="0"/>
              <a:t> en </a:t>
            </a:r>
            <a:r>
              <a:rPr lang="en-CA" baseline="0" dirty="0" err="1" smtClean="0"/>
              <a:t>médecine</a:t>
            </a:r>
            <a:r>
              <a:rPr lang="en-CA" baseline="0" dirty="0" smtClean="0"/>
              <a:t>, en </a:t>
            </a:r>
            <a:r>
              <a:rPr lang="en-CA" baseline="0" dirty="0" err="1" smtClean="0"/>
              <a:t>éducation</a:t>
            </a:r>
            <a:r>
              <a:rPr lang="en-CA" baseline="0" dirty="0" smtClean="0"/>
              <a:t>, en </a:t>
            </a:r>
            <a:r>
              <a:rPr lang="en-CA" baseline="0" dirty="0" err="1" smtClean="0"/>
              <a:t>musique</a:t>
            </a:r>
            <a:r>
              <a:rPr lang="en-CA" baseline="0" dirty="0" smtClean="0"/>
              <a:t>?</a:t>
            </a:r>
          </a:p>
          <a:p>
            <a:endParaRPr lang="en-CA" baseline="0" dirty="0" smtClean="0"/>
          </a:p>
          <a:p>
            <a:r>
              <a:rPr lang="en-CA" baseline="0" dirty="0" smtClean="0"/>
              <a:t>Solow: la </a:t>
            </a:r>
            <a:r>
              <a:rPr lang="en-CA" baseline="0" dirty="0" err="1" smtClean="0"/>
              <a:t>productivité</a:t>
            </a:r>
            <a:r>
              <a:rPr lang="en-CA" baseline="0" dirty="0" smtClean="0"/>
              <a:t> </a:t>
            </a:r>
            <a:r>
              <a:rPr lang="en-CA" baseline="0" dirty="0" err="1" smtClean="0"/>
              <a:t>multifactorielle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explique</a:t>
            </a:r>
            <a:r>
              <a:rPr lang="en-CA" baseline="0" dirty="0" smtClean="0"/>
              <a:t> 85% de la </a:t>
            </a:r>
            <a:r>
              <a:rPr lang="en-CA" baseline="0" dirty="0" err="1" smtClean="0"/>
              <a:t>croissance</a:t>
            </a:r>
            <a:r>
              <a:rPr lang="en-CA" baseline="0" dirty="0" smtClean="0"/>
              <a:t>.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La</a:t>
            </a:r>
            <a:r>
              <a:rPr lang="en-CA" baseline="0" dirty="0" smtClean="0"/>
              <a:t> science </a:t>
            </a:r>
            <a:r>
              <a:rPr lang="en-CA" baseline="0" dirty="0" err="1" smtClean="0"/>
              <a:t>lugubre</a:t>
            </a:r>
            <a:r>
              <a:rPr lang="en-CA" baseline="0" dirty="0" smtClean="0"/>
              <a:t>.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13</a:t>
            </a:fld>
            <a:endParaRPr lang="fr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dirty="0" smtClean="0"/>
              <a:t>La productivité vs</a:t>
            </a:r>
            <a:r>
              <a:rPr lang="fr-FR" sz="1800" baseline="0" dirty="0" smtClean="0"/>
              <a:t> les heures travaillées en France.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14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308067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000" dirty="0" smtClean="0"/>
              <a:t>Le citoyen/électeur</a:t>
            </a:r>
            <a:r>
              <a:rPr lang="fr-FR" sz="2000" baseline="0" dirty="0" smtClean="0"/>
              <a:t> est souvent schizophrène.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15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4214322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Dilemme très présent aux Etats-Unis et en Chine. </a:t>
            </a:r>
          </a:p>
          <a:p>
            <a:endParaRPr lang="fr-FR" dirty="0" smtClean="0"/>
          </a:p>
          <a:p>
            <a:r>
              <a:rPr lang="fr-FR" dirty="0" smtClean="0"/>
              <a:t>En réalité, depuis quelques</a:t>
            </a:r>
            <a:r>
              <a:rPr lang="fr-FR" baseline="0" dirty="0" smtClean="0"/>
              <a:t> années ce sont les entreprises (les investissements matériels) qui ne sont pas au rendez-vous (stagnation séculaire).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16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502809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17</a:t>
            </a:fld>
            <a:endParaRPr lang="fr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Rapport STERN. Pour les </a:t>
            </a:r>
            <a:r>
              <a:rPr lang="en-CA" dirty="0" err="1" smtClean="0"/>
              <a:t>politiciens</a:t>
            </a:r>
            <a:r>
              <a:rPr lang="en-CA" dirty="0" smtClean="0"/>
              <a:t> et bon </a:t>
            </a:r>
            <a:r>
              <a:rPr lang="en-CA" dirty="0" err="1" smtClean="0"/>
              <a:t>nombre</a:t>
            </a:r>
            <a:r>
              <a:rPr lang="en-CA" dirty="0" smtClean="0"/>
              <a:t> de </a:t>
            </a:r>
            <a:r>
              <a:rPr lang="en-CA" dirty="0" err="1" smtClean="0"/>
              <a:t>citoyens</a:t>
            </a:r>
            <a:r>
              <a:rPr lang="en-CA" dirty="0" smtClean="0"/>
              <a:t>, le court </a:t>
            </a:r>
            <a:r>
              <a:rPr lang="en-CA" dirty="0" err="1" smtClean="0"/>
              <a:t>terme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tout </a:t>
            </a:r>
            <a:r>
              <a:rPr lang="en-CA" dirty="0" err="1" smtClean="0"/>
              <a:t>ce</a:t>
            </a:r>
            <a:r>
              <a:rPr lang="en-CA" dirty="0" smtClean="0"/>
              <a:t> qui </a:t>
            </a:r>
            <a:r>
              <a:rPr lang="en-CA" dirty="0" err="1" smtClean="0"/>
              <a:t>compte</a:t>
            </a:r>
            <a:r>
              <a:rPr lang="en-CA" dirty="0" smtClean="0"/>
              <a:t>. </a:t>
            </a:r>
            <a:r>
              <a:rPr lang="en-CA" dirty="0" err="1" smtClean="0"/>
              <a:t>Taux</a:t>
            </a:r>
            <a:r>
              <a:rPr lang="en-CA" dirty="0" smtClean="0"/>
              <a:t> </a:t>
            </a:r>
            <a:r>
              <a:rPr lang="en-CA" dirty="0" err="1" smtClean="0"/>
              <a:t>d’actualisation</a:t>
            </a:r>
            <a:r>
              <a:rPr lang="en-CA" dirty="0" smtClean="0"/>
              <a:t> </a:t>
            </a:r>
            <a:r>
              <a:rPr lang="en-CA" dirty="0" err="1" smtClean="0"/>
              <a:t>près</a:t>
            </a:r>
            <a:r>
              <a:rPr lang="en-CA" dirty="0" smtClean="0"/>
              <a:t> de 100%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Plus le </a:t>
            </a:r>
            <a:r>
              <a:rPr lang="en-CA" dirty="0" err="1" smtClean="0"/>
              <a:t>terme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long, plus la marge </a:t>
            </a:r>
            <a:r>
              <a:rPr lang="en-CA" dirty="0" err="1" smtClean="0"/>
              <a:t>d’erreur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grande</a:t>
            </a:r>
            <a:r>
              <a:rPr lang="en-CA" dirty="0" smtClean="0"/>
              <a:t>. Positive et </a:t>
            </a:r>
            <a:r>
              <a:rPr lang="en-CA" dirty="0" err="1" smtClean="0"/>
              <a:t>négative</a:t>
            </a:r>
            <a:r>
              <a:rPr lang="en-CA" dirty="0" smtClean="0"/>
              <a:t>. </a:t>
            </a:r>
            <a:r>
              <a:rPr lang="en-CA" dirty="0" err="1" smtClean="0"/>
              <a:t>Progrès</a:t>
            </a:r>
            <a:r>
              <a:rPr lang="en-CA" dirty="0" smtClean="0"/>
              <a:t> </a:t>
            </a:r>
            <a:r>
              <a:rPr lang="en-CA" dirty="0" err="1" smtClean="0"/>
              <a:t>technologique</a:t>
            </a:r>
            <a:r>
              <a:rPr lang="en-CA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 smtClean="0"/>
              <a:t>Profiter</a:t>
            </a:r>
            <a:r>
              <a:rPr lang="en-CA" dirty="0" smtClean="0"/>
              <a:t> des </a:t>
            </a:r>
            <a:r>
              <a:rPr lang="en-CA" dirty="0" err="1" smtClean="0"/>
              <a:t>ressources</a:t>
            </a:r>
            <a:r>
              <a:rPr lang="en-CA" dirty="0" smtClean="0"/>
              <a:t> non </a:t>
            </a:r>
            <a:r>
              <a:rPr lang="en-CA" dirty="0" err="1" smtClean="0"/>
              <a:t>renouvelables</a:t>
            </a:r>
            <a:r>
              <a:rPr lang="en-CA" dirty="0" smtClean="0"/>
              <a:t> pendant </a:t>
            </a:r>
            <a:r>
              <a:rPr lang="en-CA" dirty="0" err="1" smtClean="0"/>
              <a:t>qu’il</a:t>
            </a:r>
            <a:r>
              <a:rPr lang="en-CA" dirty="0" smtClean="0"/>
              <a:t> y a un </a:t>
            </a:r>
            <a:r>
              <a:rPr lang="en-CA" dirty="0" err="1" smtClean="0"/>
              <a:t>marché</a:t>
            </a:r>
            <a:r>
              <a:rPr lang="en-CA" dirty="0" smtClean="0"/>
              <a:t> pour </a:t>
            </a:r>
            <a:r>
              <a:rPr lang="en-CA" dirty="0" err="1" smtClean="0"/>
              <a:t>elles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attendre</a:t>
            </a:r>
            <a:r>
              <a:rPr lang="en-CA" dirty="0" smtClean="0"/>
              <a:t> (au </a:t>
            </a:r>
            <a:r>
              <a:rPr lang="en-CA" dirty="0" err="1" smtClean="0"/>
              <a:t>risque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se </a:t>
            </a:r>
            <a:r>
              <a:rPr lang="en-CA" dirty="0" err="1" smtClean="0"/>
              <a:t>développent</a:t>
            </a:r>
            <a:r>
              <a:rPr lang="en-CA" dirty="0" smtClean="0"/>
              <a:t> des </a:t>
            </a:r>
            <a:r>
              <a:rPr lang="en-CA" dirty="0" err="1" smtClean="0"/>
              <a:t>substituts</a:t>
            </a:r>
            <a:r>
              <a:rPr lang="en-CA" dirty="0" smtClean="0"/>
              <a:t>)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leur</a:t>
            </a:r>
            <a:r>
              <a:rPr lang="en-CA" dirty="0" smtClean="0"/>
              <a:t> prix </a:t>
            </a:r>
            <a:r>
              <a:rPr lang="en-CA" dirty="0" err="1" smtClean="0"/>
              <a:t>soit</a:t>
            </a:r>
            <a:r>
              <a:rPr lang="en-CA" dirty="0" smtClean="0"/>
              <a:t> plus </a:t>
            </a:r>
            <a:r>
              <a:rPr lang="en-CA" dirty="0" err="1" smtClean="0"/>
              <a:t>élevé</a:t>
            </a:r>
            <a:r>
              <a:rPr lang="en-CA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La</a:t>
            </a:r>
            <a:r>
              <a:rPr lang="en-CA" baseline="0" dirty="0" smtClean="0"/>
              <a:t> </a:t>
            </a:r>
            <a:r>
              <a:rPr lang="en-CA" dirty="0" smtClean="0"/>
              <a:t> </a:t>
            </a:r>
            <a:r>
              <a:rPr lang="en-CA" dirty="0" err="1" smtClean="0"/>
              <a:t>tolérance</a:t>
            </a:r>
            <a:r>
              <a:rPr lang="en-CA" dirty="0" smtClean="0"/>
              <a:t> aux </a:t>
            </a:r>
            <a:r>
              <a:rPr lang="en-CA" dirty="0" err="1" smtClean="0"/>
              <a:t>externalités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nulle</a:t>
            </a:r>
            <a:r>
              <a:rPr lang="en-CA" dirty="0" smtClean="0"/>
              <a:t>: </a:t>
            </a:r>
            <a:r>
              <a:rPr lang="en-CA" dirty="0" err="1" smtClean="0"/>
              <a:t>gaz</a:t>
            </a:r>
            <a:r>
              <a:rPr lang="en-CA" dirty="0" smtClean="0"/>
              <a:t> de </a:t>
            </a:r>
            <a:r>
              <a:rPr lang="en-CA" dirty="0" err="1" smtClean="0"/>
              <a:t>schiste</a:t>
            </a:r>
            <a:r>
              <a:rPr lang="en-CA" dirty="0" smtClean="0"/>
              <a:t>, </a:t>
            </a:r>
            <a:r>
              <a:rPr lang="en-CA" dirty="0" err="1" smtClean="0"/>
              <a:t>oléoducs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18</a:t>
            </a:fld>
            <a:endParaRPr lang="fr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Il </a:t>
            </a:r>
            <a:r>
              <a:rPr lang="en-CA" dirty="0" err="1" smtClean="0"/>
              <a:t>s’agit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corporatisme</a:t>
            </a:r>
            <a:r>
              <a:rPr lang="en-CA" baseline="0" dirty="0" smtClean="0"/>
              <a:t>. </a:t>
            </a:r>
            <a:r>
              <a:rPr lang="en-CA" baseline="0" dirty="0" err="1" smtClean="0"/>
              <a:t>Même</a:t>
            </a:r>
            <a:r>
              <a:rPr lang="en-CA" baseline="0" dirty="0" smtClean="0"/>
              <a:t> le </a:t>
            </a:r>
            <a:r>
              <a:rPr lang="en-CA" baseline="0" dirty="0" err="1" smtClean="0"/>
              <a:t>syndicalisme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peut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entrer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dans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modèle</a:t>
            </a:r>
            <a:r>
              <a:rPr lang="en-CA" baseline="0" dirty="0" smtClean="0"/>
              <a:t> (</a:t>
            </a:r>
            <a:r>
              <a:rPr lang="en-CA" baseline="0" dirty="0" err="1" smtClean="0"/>
              <a:t>gestion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l’offre</a:t>
            </a:r>
            <a:r>
              <a:rPr lang="en-CA" baseline="0" dirty="0" smtClean="0"/>
              <a:t> de travail).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La concurrence </a:t>
            </a:r>
            <a:r>
              <a:rPr lang="en-CA" dirty="0" err="1" smtClean="0"/>
              <a:t>débouche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le monopole</a:t>
            </a:r>
            <a:r>
              <a:rPr lang="en-CA" baseline="0" dirty="0" smtClean="0"/>
              <a:t> et se </a:t>
            </a:r>
            <a:r>
              <a:rPr lang="en-CA" baseline="0" dirty="0" err="1" smtClean="0"/>
              <a:t>retourne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contre</a:t>
            </a:r>
            <a:r>
              <a:rPr lang="en-CA" baseline="0" dirty="0" smtClean="0"/>
              <a:t> le </a:t>
            </a:r>
            <a:r>
              <a:rPr lang="en-CA" baseline="0" dirty="0" err="1" smtClean="0"/>
              <a:t>consommateur</a:t>
            </a:r>
            <a:r>
              <a:rPr lang="en-CA" baseline="0" dirty="0" smtClean="0"/>
              <a:t>.</a:t>
            </a:r>
          </a:p>
          <a:p>
            <a:endParaRPr lang="en-CA" baseline="0" dirty="0" smtClean="0"/>
          </a:p>
          <a:p>
            <a:endParaRPr lang="en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19</a:t>
            </a:fld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Beaucoup </a:t>
            </a:r>
            <a:r>
              <a:rPr lang="en-CA" dirty="0" err="1" smtClean="0"/>
              <a:t>d’économistes</a:t>
            </a:r>
            <a:r>
              <a:rPr lang="en-CA" dirty="0" smtClean="0"/>
              <a:t> se </a:t>
            </a:r>
            <a:r>
              <a:rPr lang="en-CA" dirty="0" err="1" smtClean="0"/>
              <a:t>plaignent</a:t>
            </a:r>
            <a:r>
              <a:rPr lang="en-CA" baseline="0" dirty="0" smtClean="0"/>
              <a:t> de </a:t>
            </a:r>
            <a:r>
              <a:rPr lang="en-CA" baseline="0" dirty="0" err="1" smtClean="0"/>
              <a:t>ce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que</a:t>
            </a:r>
            <a:r>
              <a:rPr lang="en-CA" baseline="0" dirty="0" smtClean="0"/>
              <a:t> les </a:t>
            </a:r>
            <a:r>
              <a:rPr lang="en-CA" baseline="0" dirty="0" err="1" smtClean="0"/>
              <a:t>politiciens</a:t>
            </a:r>
            <a:r>
              <a:rPr lang="en-CA" baseline="0" dirty="0" smtClean="0"/>
              <a:t> ne les </a:t>
            </a:r>
            <a:r>
              <a:rPr lang="en-CA" baseline="0" dirty="0" err="1" smtClean="0"/>
              <a:t>écoutent</a:t>
            </a:r>
            <a:r>
              <a:rPr lang="en-CA" baseline="0" dirty="0" smtClean="0"/>
              <a:t> pas….</a:t>
            </a:r>
          </a:p>
          <a:p>
            <a:endParaRPr lang="en-CA" baseline="0" dirty="0" smtClean="0"/>
          </a:p>
          <a:p>
            <a:r>
              <a:rPr lang="en-CA" baseline="0" dirty="0" err="1" smtClean="0"/>
              <a:t>C’est</a:t>
            </a:r>
            <a:r>
              <a:rPr lang="en-CA" baseline="0" dirty="0" smtClean="0"/>
              <a:t> un </a:t>
            </a:r>
            <a:r>
              <a:rPr lang="en-CA" baseline="0" dirty="0" err="1" smtClean="0"/>
              <a:t>sujet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vaste</a:t>
            </a:r>
            <a:r>
              <a:rPr lang="en-CA" baseline="0" dirty="0" smtClean="0"/>
              <a:t> qui </a:t>
            </a:r>
            <a:r>
              <a:rPr lang="en-CA" baseline="0" dirty="0" err="1" smtClean="0"/>
              <a:t>pourrait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être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analysé</a:t>
            </a:r>
            <a:r>
              <a:rPr lang="en-CA" baseline="0" dirty="0" smtClean="0"/>
              <a:t> sous </a:t>
            </a:r>
            <a:r>
              <a:rPr lang="en-CA" baseline="0" dirty="0" err="1" smtClean="0"/>
              <a:t>bien</a:t>
            </a:r>
            <a:r>
              <a:rPr lang="en-CA" baseline="0" dirty="0" smtClean="0"/>
              <a:t> des angles et </a:t>
            </a:r>
            <a:r>
              <a:rPr lang="en-CA" baseline="0" dirty="0" err="1" smtClean="0"/>
              <a:t>très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longuement</a:t>
            </a:r>
            <a:r>
              <a:rPr lang="en-CA" baseline="0" dirty="0" smtClean="0"/>
              <a:t>.</a:t>
            </a:r>
          </a:p>
          <a:p>
            <a:endParaRPr lang="en-CA" baseline="0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2</a:t>
            </a:fld>
            <a:endParaRPr lang="fr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Blais et Duclos</a:t>
            </a:r>
          </a:p>
          <a:p>
            <a:endParaRPr lang="fr-FR" dirty="0" smtClean="0"/>
          </a:p>
          <a:p>
            <a:r>
              <a:rPr lang="fr-FR" dirty="0" smtClean="0"/>
              <a:t>Une soupe ancienne servie</a:t>
            </a:r>
            <a:r>
              <a:rPr lang="fr-FR" baseline="0" dirty="0" smtClean="0"/>
              <a:t> à la moderne; Crédit social, Chartrand, Friedman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Expérience</a:t>
            </a:r>
            <a:r>
              <a:rPr lang="fr-FR" baseline="0" dirty="0" smtClean="0"/>
              <a:t> très positive du Manitoba.</a:t>
            </a:r>
          </a:p>
          <a:p>
            <a:endParaRPr lang="fr-FR" baseline="0" dirty="0" smtClean="0"/>
          </a:p>
          <a:p>
            <a:r>
              <a:rPr lang="fr-FR" baseline="0" dirty="0" smtClean="0"/>
              <a:t>Élargissement des choix offerts aux individus</a:t>
            </a:r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20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462053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21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5035579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taxe Dion</a:t>
            </a:r>
          </a:p>
          <a:p>
            <a:endParaRPr lang="fr-FR" dirty="0" smtClean="0"/>
          </a:p>
          <a:p>
            <a:r>
              <a:rPr lang="fr-FR" dirty="0" smtClean="0"/>
              <a:t>Des échecs:</a:t>
            </a:r>
          </a:p>
          <a:p>
            <a:pPr marL="628650" lvl="1" indent="-171450">
              <a:buFont typeface="Arial"/>
              <a:buChar char="•"/>
            </a:pPr>
            <a:r>
              <a:rPr lang="fr-FR" dirty="0" smtClean="0"/>
              <a:t>La</a:t>
            </a:r>
            <a:r>
              <a:rPr lang="fr-FR" baseline="0" dirty="0" smtClean="0"/>
              <a:t> SGF</a:t>
            </a:r>
          </a:p>
          <a:p>
            <a:pPr marL="628650" lvl="1" indent="-171450">
              <a:buFont typeface="Arial"/>
              <a:buChar char="•"/>
            </a:pPr>
            <a:r>
              <a:rPr lang="fr-FR" baseline="0" dirty="0" smtClean="0"/>
              <a:t>La SNA</a:t>
            </a:r>
          </a:p>
          <a:p>
            <a:pPr marL="628650" lvl="1" indent="-171450">
              <a:buFont typeface="Arial"/>
              <a:buChar char="•"/>
            </a:pPr>
            <a:r>
              <a:rPr lang="fr-FR" baseline="0" dirty="0" smtClean="0"/>
              <a:t>Le développement régional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De bons coups:</a:t>
            </a:r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Nationalisation de </a:t>
            </a:r>
            <a:r>
              <a:rPr lang="en-CA" dirty="0" err="1" smtClean="0"/>
              <a:t>l’électricité</a:t>
            </a:r>
            <a:endParaRPr lang="en-CA" dirty="0" smtClean="0"/>
          </a:p>
          <a:p>
            <a:pPr lvl="1">
              <a:buFont typeface="Arial" pitchFamily="34" charset="0"/>
              <a:buChar char="•"/>
            </a:pPr>
            <a:r>
              <a:rPr lang="en-CA" dirty="0" err="1" smtClean="0"/>
              <a:t>Caisse</a:t>
            </a:r>
            <a:r>
              <a:rPr lang="en-CA" dirty="0" smtClean="0"/>
              <a:t> de </a:t>
            </a:r>
            <a:r>
              <a:rPr lang="en-CA" dirty="0" err="1" smtClean="0"/>
              <a:t>dépôt</a:t>
            </a:r>
            <a:r>
              <a:rPr lang="en-CA" dirty="0" smtClean="0"/>
              <a:t> et placement</a:t>
            </a:r>
          </a:p>
          <a:p>
            <a:pPr lvl="1">
              <a:buFont typeface="Arial" pitchFamily="34" charset="0"/>
              <a:buChar char="•"/>
            </a:pPr>
            <a:r>
              <a:rPr lang="en-CA" dirty="0" err="1" smtClean="0"/>
              <a:t>Libre-échange</a:t>
            </a:r>
            <a:endParaRPr lang="en-CA" dirty="0" smtClean="0"/>
          </a:p>
          <a:p>
            <a:pPr lvl="1">
              <a:buFont typeface="Arial" pitchFamily="34" charset="0"/>
              <a:buChar char="•"/>
            </a:pPr>
            <a:r>
              <a:rPr lang="en-CA" dirty="0" err="1" smtClean="0"/>
              <a:t>Grappes</a:t>
            </a:r>
            <a:r>
              <a:rPr lang="en-CA" dirty="0" smtClean="0"/>
              <a:t> </a:t>
            </a:r>
            <a:r>
              <a:rPr lang="en-CA" dirty="0" err="1" smtClean="0"/>
              <a:t>industrielles</a:t>
            </a:r>
            <a:r>
              <a:rPr lang="en-CA" dirty="0" smtClean="0"/>
              <a:t>, </a:t>
            </a:r>
            <a:r>
              <a:rPr lang="en-CA" dirty="0" err="1" smtClean="0"/>
              <a:t>Multimédia</a:t>
            </a:r>
            <a:endParaRPr lang="en-CA" dirty="0" smtClean="0"/>
          </a:p>
          <a:p>
            <a:pPr lvl="1">
              <a:buFont typeface="Arial" pitchFamily="34" charset="0"/>
              <a:buChar char="•"/>
            </a:pPr>
            <a:r>
              <a:rPr lang="en-CA" dirty="0" smtClean="0"/>
              <a:t>Programme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d’accélération</a:t>
            </a:r>
            <a:r>
              <a:rPr lang="en-CA" baseline="0" dirty="0" smtClean="0"/>
              <a:t> des </a:t>
            </a:r>
            <a:r>
              <a:rPr lang="en-CA" baseline="0" dirty="0" err="1" smtClean="0"/>
              <a:t>investissements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forestiers</a:t>
            </a:r>
            <a:r>
              <a:rPr lang="en-CA" baseline="0" dirty="0" smtClean="0"/>
              <a:t> et </a:t>
            </a:r>
            <a:r>
              <a:rPr lang="en-CA" baseline="0" dirty="0" err="1" smtClean="0"/>
              <a:t>miniers</a:t>
            </a:r>
            <a:r>
              <a:rPr lang="en-CA" baseline="0" dirty="0" smtClean="0"/>
              <a:t> (Parizeau)</a:t>
            </a:r>
            <a:endParaRPr lang="en-CA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22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526706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Documente</a:t>
            </a:r>
            <a:r>
              <a:rPr lang="en-CA" dirty="0" smtClean="0"/>
              <a:t> et </a:t>
            </a:r>
            <a:r>
              <a:rPr lang="en-CA" dirty="0" err="1" smtClean="0"/>
              <a:t>mesurerles</a:t>
            </a:r>
            <a:r>
              <a:rPr lang="en-CA" dirty="0" smtClean="0"/>
              <a:t> </a:t>
            </a:r>
            <a:r>
              <a:rPr lang="en-CA" dirty="0" err="1" smtClean="0"/>
              <a:t>problèmes</a:t>
            </a:r>
            <a:r>
              <a:rPr lang="en-CA" dirty="0" smtClean="0"/>
              <a:t> et les </a:t>
            </a:r>
            <a:r>
              <a:rPr lang="en-CA" dirty="0" err="1" smtClean="0"/>
              <a:t>enjeux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Structure la </a:t>
            </a:r>
            <a:r>
              <a:rPr lang="en-CA" dirty="0" err="1" smtClean="0"/>
              <a:t>réflexion</a:t>
            </a:r>
            <a:r>
              <a:rPr lang="en-CA" baseline="0" dirty="0" smtClean="0"/>
              <a:t> et la </a:t>
            </a:r>
            <a:r>
              <a:rPr lang="en-CA" baseline="0" dirty="0" err="1" smtClean="0"/>
              <a:t>discussiion</a:t>
            </a:r>
            <a:endParaRPr lang="en-CA" baseline="0" dirty="0" smtClean="0"/>
          </a:p>
          <a:p>
            <a:endParaRPr lang="en-CA" dirty="0" smtClean="0"/>
          </a:p>
          <a:p>
            <a:r>
              <a:rPr lang="en-CA" smtClean="0"/>
              <a:t>Montre </a:t>
            </a:r>
            <a:r>
              <a:rPr lang="en-CA" dirty="0" smtClean="0"/>
              <a:t>les </a:t>
            </a:r>
            <a:r>
              <a:rPr lang="en-CA" dirty="0" err="1" smtClean="0"/>
              <a:t>bénéfices</a:t>
            </a:r>
            <a:r>
              <a:rPr lang="en-CA" dirty="0" smtClean="0"/>
              <a:t> et les </a:t>
            </a:r>
            <a:r>
              <a:rPr lang="en-CA" dirty="0" err="1" smtClean="0"/>
              <a:t>coûts</a:t>
            </a:r>
            <a:r>
              <a:rPr lang="en-CA" dirty="0" smtClean="0"/>
              <a:t> des solutions </a:t>
            </a:r>
            <a:r>
              <a:rPr lang="en-CA" dirty="0" err="1" smtClean="0"/>
              <a:t>possibles</a:t>
            </a:r>
            <a:endParaRPr lang="en-CA" dirty="0" smtClean="0"/>
          </a:p>
          <a:p>
            <a:pPr lvl="1"/>
            <a:r>
              <a:rPr lang="en-CA" dirty="0" smtClean="0"/>
              <a:t>Prise en </a:t>
            </a:r>
            <a:r>
              <a:rPr lang="en-CA" dirty="0" err="1" smtClean="0"/>
              <a:t>compte</a:t>
            </a:r>
            <a:r>
              <a:rPr lang="en-CA" dirty="0" smtClean="0"/>
              <a:t> des </a:t>
            </a:r>
            <a:r>
              <a:rPr lang="en-CA" dirty="0" err="1" smtClean="0"/>
              <a:t>coûts</a:t>
            </a:r>
            <a:r>
              <a:rPr lang="en-CA" dirty="0" smtClean="0"/>
              <a:t> de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renoncement</a:t>
            </a:r>
            <a:endParaRPr lang="en-CA" baseline="0" dirty="0" smtClean="0"/>
          </a:p>
          <a:p>
            <a:pPr lvl="1"/>
            <a:r>
              <a:rPr lang="en-CA" dirty="0" smtClean="0"/>
              <a:t>Actualisation</a:t>
            </a:r>
          </a:p>
          <a:p>
            <a:pPr lvl="1"/>
            <a:r>
              <a:rPr lang="en-CA" dirty="0" smtClean="0"/>
              <a:t>Intangibles</a:t>
            </a:r>
          </a:p>
          <a:p>
            <a:pPr lvl="1"/>
            <a:endParaRPr lang="en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23</a:t>
            </a:fld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</a:t>
            </a:r>
            <a:r>
              <a:rPr lang="fr-FR" baseline="0" dirty="0" smtClean="0"/>
              <a:t> réalité, c’est plus le grand public qui se méfie des économistes qu’ils estiment au service du grand capital et des </a:t>
            </a:r>
            <a:r>
              <a:rPr lang="fr-FR" baseline="0" dirty="0" err="1" smtClean="0"/>
              <a:t>superriches</a:t>
            </a:r>
            <a:r>
              <a:rPr lang="fr-FR" baseline="0" dirty="0" smtClean="0"/>
              <a:t>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3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579968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4</a:t>
            </a:fld>
            <a:endParaRPr lang="fr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err="1" smtClean="0"/>
              <a:t>L’économie</a:t>
            </a:r>
            <a:r>
              <a:rPr lang="en-CA" dirty="0" smtClean="0"/>
              <a:t> </a:t>
            </a:r>
            <a:r>
              <a:rPr lang="en-CA" dirty="0" err="1" smtClean="0"/>
              <a:t>politique</a:t>
            </a:r>
            <a:r>
              <a:rPr lang="en-CA" dirty="0" smtClean="0"/>
              <a:t>…</a:t>
            </a:r>
          </a:p>
          <a:p>
            <a:endParaRPr lang="en-CA" dirty="0" smtClean="0"/>
          </a:p>
          <a:p>
            <a:r>
              <a:rPr lang="en-CA" dirty="0" smtClean="0"/>
              <a:t>La science des </a:t>
            </a:r>
            <a:r>
              <a:rPr lang="en-CA" dirty="0" err="1" smtClean="0"/>
              <a:t>choix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err="1" smtClean="0"/>
              <a:t>L’économiste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d’emblée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le terrain </a:t>
            </a:r>
            <a:r>
              <a:rPr lang="en-CA" dirty="0" err="1" smtClean="0"/>
              <a:t>politique</a:t>
            </a:r>
            <a:r>
              <a:rPr lang="en-CA" dirty="0" smtClean="0"/>
              <a:t>.  Du </a:t>
            </a:r>
            <a:r>
              <a:rPr lang="en-CA" dirty="0" err="1" smtClean="0"/>
              <a:t>moins</a:t>
            </a:r>
            <a:r>
              <a:rPr lang="en-CA" dirty="0" smtClean="0"/>
              <a:t> en </a:t>
            </a:r>
            <a:r>
              <a:rPr lang="en-CA" dirty="0" err="1" smtClean="0"/>
              <a:t>ce</a:t>
            </a:r>
            <a:r>
              <a:rPr lang="en-CA" dirty="0" smtClean="0"/>
              <a:t> qui </a:t>
            </a:r>
            <a:r>
              <a:rPr lang="en-CA" dirty="0" err="1" smtClean="0"/>
              <a:t>concerne</a:t>
            </a:r>
            <a:r>
              <a:rPr lang="en-CA" dirty="0" smtClean="0"/>
              <a:t> les </a:t>
            </a:r>
            <a:r>
              <a:rPr lang="en-CA" dirty="0" err="1" smtClean="0"/>
              <a:t>biens</a:t>
            </a:r>
            <a:r>
              <a:rPr lang="en-CA" dirty="0" smtClean="0"/>
              <a:t> publics,</a:t>
            </a:r>
            <a:r>
              <a:rPr lang="en-CA" baseline="0" dirty="0" smtClean="0"/>
              <a:t> la fixation des </a:t>
            </a:r>
            <a:r>
              <a:rPr lang="en-CA" baseline="0" dirty="0" err="1" smtClean="0"/>
              <a:t>règles</a:t>
            </a:r>
            <a:r>
              <a:rPr lang="en-CA" baseline="0" dirty="0" smtClean="0"/>
              <a:t> du </a:t>
            </a:r>
            <a:r>
              <a:rPr lang="en-CA" baseline="0" dirty="0" err="1" smtClean="0"/>
              <a:t>jeu</a:t>
            </a:r>
            <a:r>
              <a:rPr lang="en-CA" baseline="0" dirty="0" smtClean="0"/>
              <a:t> </a:t>
            </a:r>
            <a:r>
              <a:rPr lang="en-CA" dirty="0" smtClean="0"/>
              <a:t>et la</a:t>
            </a:r>
            <a:r>
              <a:rPr lang="en-CA" baseline="0" dirty="0" smtClean="0"/>
              <a:t> redistribution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smtClean="0"/>
              <a:t>Il</a:t>
            </a:r>
            <a:r>
              <a:rPr lang="en-CA" baseline="0" dirty="0" smtClean="0"/>
              <a:t> y a </a:t>
            </a:r>
            <a:r>
              <a:rPr lang="en-CA" baseline="0" dirty="0" err="1" smtClean="0"/>
              <a:t>aussi</a:t>
            </a:r>
            <a:r>
              <a:rPr lang="en-CA" baseline="0" dirty="0" smtClean="0"/>
              <a:t> des </a:t>
            </a:r>
            <a:r>
              <a:rPr lang="en-CA" baseline="0" dirty="0" err="1" smtClean="0"/>
              <a:t>économistes</a:t>
            </a:r>
            <a:r>
              <a:rPr lang="en-CA" baseline="0" dirty="0" smtClean="0"/>
              <a:t> au service de </a:t>
            </a:r>
            <a:r>
              <a:rPr lang="en-CA" baseline="0" dirty="0" err="1" smtClean="0"/>
              <a:t>l’entreprise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privée</a:t>
            </a:r>
            <a:r>
              <a:rPr lang="en-CA" baseline="0" dirty="0" smtClean="0"/>
              <a:t>. </a:t>
            </a:r>
            <a:r>
              <a:rPr lang="en-CA" baseline="0" dirty="0" err="1" smtClean="0"/>
              <a:t>Ils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travaillent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aussi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des </a:t>
            </a:r>
            <a:r>
              <a:rPr lang="en-CA" baseline="0" dirty="0" err="1" smtClean="0"/>
              <a:t>choix</a:t>
            </a:r>
            <a:r>
              <a:rPr lang="en-CA" baseline="0" dirty="0" smtClean="0"/>
              <a:t>. </a:t>
            </a:r>
            <a:endParaRPr lang="fr-CA" dirty="0" smtClean="0"/>
          </a:p>
          <a:p>
            <a:endParaRPr lang="en-CA" dirty="0" smtClean="0"/>
          </a:p>
          <a:p>
            <a:r>
              <a:rPr lang="en-CA" dirty="0" smtClean="0"/>
              <a:t>La science </a:t>
            </a:r>
            <a:r>
              <a:rPr lang="en-CA" dirty="0" err="1" smtClean="0"/>
              <a:t>économique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essentiellement</a:t>
            </a:r>
            <a:r>
              <a:rPr lang="en-CA" dirty="0" smtClean="0"/>
              <a:t> un </a:t>
            </a:r>
            <a:r>
              <a:rPr lang="en-CA" dirty="0" err="1" smtClean="0"/>
              <a:t>outil</a:t>
            </a:r>
            <a:r>
              <a:rPr lang="en-CA" dirty="0" smtClean="0"/>
              <a:t> </a:t>
            </a:r>
            <a:r>
              <a:rPr lang="en-CA" dirty="0" err="1" smtClean="0"/>
              <a:t>d’aide</a:t>
            </a:r>
            <a:r>
              <a:rPr lang="en-CA" dirty="0" smtClean="0"/>
              <a:t> </a:t>
            </a:r>
            <a:r>
              <a:rPr lang="en-CA" dirty="0" err="1" smtClean="0"/>
              <a:t>à</a:t>
            </a:r>
            <a:r>
              <a:rPr lang="en-CA" dirty="0" smtClean="0"/>
              <a:t> la prise de </a:t>
            </a:r>
            <a:r>
              <a:rPr lang="en-CA" dirty="0" err="1" smtClean="0"/>
              <a:t>décision</a:t>
            </a:r>
            <a:r>
              <a:rPr lang="en-CA" dirty="0" smtClean="0"/>
              <a:t>. En </a:t>
            </a:r>
            <a:r>
              <a:rPr lang="en-CA" dirty="0" err="1" smtClean="0"/>
              <a:t>elle-même</a:t>
            </a:r>
            <a:r>
              <a:rPr lang="en-CA" dirty="0" smtClean="0"/>
              <a:t> </a:t>
            </a:r>
            <a:r>
              <a:rPr lang="en-CA" dirty="0" err="1" smtClean="0"/>
              <a:t>elle</a:t>
            </a:r>
            <a:r>
              <a:rPr lang="en-CA" dirty="0" smtClean="0"/>
              <a:t> </a:t>
            </a:r>
            <a:r>
              <a:rPr lang="en-CA" dirty="0" err="1" smtClean="0"/>
              <a:t>n’est</a:t>
            </a:r>
            <a:r>
              <a:rPr lang="en-CA" dirty="0" smtClean="0"/>
              <a:t> pas normative (</a:t>
            </a:r>
            <a:r>
              <a:rPr lang="en-CA" dirty="0" err="1" smtClean="0"/>
              <a:t>mais</a:t>
            </a:r>
            <a:r>
              <a:rPr lang="en-CA" dirty="0" smtClean="0"/>
              <a:t> beaucoup </a:t>
            </a:r>
            <a:r>
              <a:rPr lang="en-CA" dirty="0" err="1" smtClean="0"/>
              <a:t>d’économistes</a:t>
            </a:r>
            <a:r>
              <a:rPr lang="en-CA" dirty="0" smtClean="0"/>
              <a:t> le </a:t>
            </a:r>
            <a:r>
              <a:rPr lang="en-CA" dirty="0" err="1" smtClean="0"/>
              <a:t>sont</a:t>
            </a:r>
            <a:r>
              <a:rPr lang="en-CA" dirty="0" smtClean="0"/>
              <a:t>). Elle ne </a:t>
            </a:r>
            <a:r>
              <a:rPr lang="en-CA" dirty="0" err="1" smtClean="0"/>
              <a:t>prend</a:t>
            </a:r>
            <a:r>
              <a:rPr lang="en-CA" dirty="0" smtClean="0"/>
              <a:t> pas la </a:t>
            </a:r>
            <a:r>
              <a:rPr lang="en-CA" dirty="0" err="1" smtClean="0"/>
              <a:t>décision</a:t>
            </a:r>
            <a:r>
              <a:rPr lang="en-CA" dirty="0" smtClean="0"/>
              <a:t>. </a:t>
            </a:r>
          </a:p>
          <a:p>
            <a:endParaRPr lang="en-CA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5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3197053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p. 237 et </a:t>
            </a:r>
            <a:r>
              <a:rPr lang="en-CA" dirty="0" err="1" smtClean="0"/>
              <a:t>suivantes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</a:t>
            </a:r>
            <a:r>
              <a:rPr lang="en-CA" dirty="0" err="1" smtClean="0"/>
              <a:t>livre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Inspiré</a:t>
            </a:r>
            <a:r>
              <a:rPr lang="en-CA" baseline="0" dirty="0" smtClean="0"/>
              <a:t> de la </a:t>
            </a:r>
            <a:r>
              <a:rPr lang="en-CA" baseline="0" dirty="0" err="1" smtClean="0"/>
              <a:t>Banque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mondiale</a:t>
            </a:r>
            <a:endParaRPr lang="en-CA" baseline="0" dirty="0" smtClean="0"/>
          </a:p>
          <a:p>
            <a:endParaRPr lang="en-CA" baseline="0" dirty="0" smtClean="0"/>
          </a:p>
          <a:p>
            <a:r>
              <a:rPr lang="en-CA" baseline="0" dirty="0" smtClean="0"/>
              <a:t>Pour </a:t>
            </a:r>
            <a:r>
              <a:rPr lang="en-CA" baseline="0" dirty="0" err="1" smtClean="0"/>
              <a:t>bien</a:t>
            </a:r>
            <a:r>
              <a:rPr lang="en-CA" baseline="0" dirty="0" smtClean="0"/>
              <a:t> </a:t>
            </a:r>
            <a:r>
              <a:rPr lang="en-CA" baseline="0" dirty="0" err="1" smtClean="0"/>
              <a:t>fonctionner</a:t>
            </a:r>
            <a:r>
              <a:rPr lang="en-CA" baseline="0" dirty="0" smtClean="0"/>
              <a:t> le </a:t>
            </a:r>
            <a:r>
              <a:rPr lang="en-CA" baseline="0" dirty="0" err="1" smtClean="0"/>
              <a:t>marché</a:t>
            </a:r>
            <a:r>
              <a:rPr lang="en-CA" baseline="0" dirty="0" smtClean="0"/>
              <a:t> </a:t>
            </a:r>
            <a:r>
              <a:rPr lang="en-CA" baseline="0" dirty="0" err="1" smtClean="0"/>
              <a:t>demande</a:t>
            </a:r>
            <a:r>
              <a:rPr lang="en-CA" baseline="0" dirty="0" smtClean="0"/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CA" baseline="0" dirty="0" smtClean="0"/>
              <a:t> beaucoup </a:t>
            </a:r>
            <a:r>
              <a:rPr lang="en-CA" baseline="0" dirty="0" err="1" smtClean="0"/>
              <a:t>d’offreurs</a:t>
            </a:r>
            <a:r>
              <a:rPr lang="en-CA" baseline="0" dirty="0" smtClean="0"/>
              <a:t> et de </a:t>
            </a:r>
            <a:r>
              <a:rPr lang="en-CA" baseline="0" dirty="0" err="1" smtClean="0"/>
              <a:t>demandeurs</a:t>
            </a:r>
            <a:endParaRPr lang="en-CA" baseline="0" dirty="0" smtClean="0"/>
          </a:p>
          <a:p>
            <a:pPr marL="171450" indent="-171450">
              <a:buFont typeface="Arial"/>
              <a:buChar char="•"/>
            </a:pPr>
            <a:r>
              <a:rPr lang="en-CA" baseline="0" dirty="0" smtClean="0"/>
              <a:t> </a:t>
            </a:r>
            <a:r>
              <a:rPr lang="en-CA" baseline="0" dirty="0" err="1" smtClean="0"/>
              <a:t>une</a:t>
            </a:r>
            <a:r>
              <a:rPr lang="en-CA" baseline="0" dirty="0" smtClean="0"/>
              <a:t> information </a:t>
            </a:r>
            <a:r>
              <a:rPr lang="en-CA" baseline="0" dirty="0" err="1" smtClean="0"/>
              <a:t>complète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sur</a:t>
            </a:r>
            <a:r>
              <a:rPr lang="en-CA" baseline="0" dirty="0" smtClean="0"/>
              <a:t> les prix et la </a:t>
            </a:r>
            <a:r>
              <a:rPr lang="en-CA" baseline="0" dirty="0" err="1" smtClean="0"/>
              <a:t>qualité</a:t>
            </a:r>
            <a:r>
              <a:rPr lang="en-CA" baseline="0" dirty="0" smtClean="0"/>
              <a:t>, les </a:t>
            </a:r>
            <a:r>
              <a:rPr lang="en-CA" baseline="0" dirty="0" err="1" smtClean="0"/>
              <a:t>offreurs</a:t>
            </a:r>
            <a:r>
              <a:rPr lang="en-CA" baseline="0" dirty="0" smtClean="0"/>
              <a:t> et les </a:t>
            </a:r>
            <a:r>
              <a:rPr lang="en-CA" baseline="0" dirty="0" err="1" smtClean="0"/>
              <a:t>demandeurs</a:t>
            </a:r>
            <a:endParaRPr lang="en-CA" baseline="0" dirty="0" smtClean="0"/>
          </a:p>
          <a:p>
            <a:pPr marL="171450" indent="-171450">
              <a:buFont typeface="Arial"/>
              <a:buChar char="•"/>
            </a:pPr>
            <a:r>
              <a:rPr lang="en-CA" baseline="0" dirty="0" smtClean="0"/>
              <a:t>La «</a:t>
            </a:r>
            <a:r>
              <a:rPr lang="en-CA" baseline="0" dirty="0" err="1" smtClean="0"/>
              <a:t>vérité</a:t>
            </a:r>
            <a:r>
              <a:rPr lang="en-CA" baseline="0" dirty="0" smtClean="0"/>
              <a:t> du prix»</a:t>
            </a:r>
            <a:endParaRPr lang="en-CA" dirty="0" smtClean="0"/>
          </a:p>
          <a:p>
            <a:endParaRPr lang="en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6</a:t>
            </a:fld>
            <a:endParaRPr lang="fr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7</a:t>
            </a:fld>
            <a:endParaRPr lang="fr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err="1" smtClean="0"/>
              <a:t>L’extension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varie</a:t>
            </a:r>
            <a:r>
              <a:rPr lang="en-CA" baseline="0" dirty="0" smtClean="0"/>
              <a:t> </a:t>
            </a:r>
            <a:r>
              <a:rPr lang="en-CA" baseline="0" dirty="0" err="1" smtClean="0"/>
              <a:t>selon</a:t>
            </a:r>
            <a:r>
              <a:rPr lang="en-CA" baseline="0" dirty="0" smtClean="0"/>
              <a:t> les cultures et les </a:t>
            </a:r>
            <a:r>
              <a:rPr lang="en-CA" baseline="0" dirty="0" err="1" smtClean="0"/>
              <a:t>idéologies</a:t>
            </a:r>
            <a:r>
              <a:rPr lang="en-CA" baseline="0" dirty="0" smtClean="0"/>
              <a:t>.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Quand</a:t>
            </a:r>
            <a:r>
              <a:rPr lang="en-CA" dirty="0" smtClean="0"/>
              <a:t> un </a:t>
            </a:r>
            <a:r>
              <a:rPr lang="en-CA" dirty="0" err="1" smtClean="0"/>
              <a:t>bien</a:t>
            </a:r>
            <a:r>
              <a:rPr lang="en-CA" dirty="0" smtClean="0"/>
              <a:t> </a:t>
            </a:r>
            <a:r>
              <a:rPr lang="en-CA" dirty="0" err="1" smtClean="0"/>
              <a:t>devient</a:t>
            </a:r>
            <a:r>
              <a:rPr lang="en-CA" dirty="0" smtClean="0"/>
              <a:t> public, la </a:t>
            </a:r>
            <a:r>
              <a:rPr lang="en-CA" dirty="0" err="1" smtClean="0"/>
              <a:t>rationnalité</a:t>
            </a:r>
            <a:r>
              <a:rPr lang="en-CA" dirty="0" smtClean="0"/>
              <a:t> du </a:t>
            </a:r>
            <a:r>
              <a:rPr lang="en-CA" dirty="0" err="1" smtClean="0"/>
              <a:t>consommateur</a:t>
            </a:r>
            <a:r>
              <a:rPr lang="en-CA" dirty="0" smtClean="0"/>
              <a:t> change.  </a:t>
            </a:r>
            <a:r>
              <a:rPr lang="en-CA" dirty="0" err="1" smtClean="0"/>
              <a:t>Surtout</a:t>
            </a:r>
            <a:r>
              <a:rPr lang="en-CA" dirty="0" smtClean="0"/>
              <a:t>, </a:t>
            </a:r>
            <a:r>
              <a:rPr lang="en-CA" dirty="0" err="1" smtClean="0"/>
              <a:t>celui</a:t>
            </a:r>
            <a:r>
              <a:rPr lang="en-CA" dirty="0" smtClean="0"/>
              <a:t> qui ne </a:t>
            </a:r>
            <a:r>
              <a:rPr lang="en-CA" dirty="0" err="1" smtClean="0"/>
              <a:t>paie</a:t>
            </a:r>
            <a:r>
              <a:rPr lang="en-CA" dirty="0" smtClean="0"/>
              <a:t> pas </a:t>
            </a:r>
            <a:r>
              <a:rPr lang="en-CA" dirty="0" err="1" smtClean="0"/>
              <a:t>d’impôt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smtClean="0"/>
              <a:t>La Chine </a:t>
            </a:r>
            <a:r>
              <a:rPr lang="en-CA" dirty="0" err="1" smtClean="0"/>
              <a:t>montre</a:t>
            </a:r>
            <a:r>
              <a:rPr lang="en-CA" dirty="0" smtClean="0"/>
              <a:t> comment les </a:t>
            </a:r>
            <a:r>
              <a:rPr lang="en-CA" dirty="0" err="1" smtClean="0"/>
              <a:t>gouvernements</a:t>
            </a:r>
            <a:r>
              <a:rPr lang="en-CA" dirty="0" smtClean="0"/>
              <a:t> </a:t>
            </a:r>
            <a:r>
              <a:rPr lang="en-CA" dirty="0" err="1" smtClean="0"/>
              <a:t>peuvent</a:t>
            </a:r>
            <a:r>
              <a:rPr lang="en-CA" dirty="0" smtClean="0"/>
              <a:t> assurer la </a:t>
            </a:r>
            <a:r>
              <a:rPr lang="en-CA" dirty="0" err="1" smtClean="0"/>
              <a:t>croissance</a:t>
            </a:r>
            <a:r>
              <a:rPr lang="en-CA" dirty="0" smtClean="0"/>
              <a:t> et le </a:t>
            </a:r>
            <a:r>
              <a:rPr lang="en-CA" dirty="0" err="1" smtClean="0"/>
              <a:t>développement</a:t>
            </a:r>
            <a:r>
              <a:rPr lang="en-CA" dirty="0" smtClean="0"/>
              <a:t> </a:t>
            </a:r>
            <a:r>
              <a:rPr lang="en-CA" b="1" dirty="0" err="1" smtClean="0"/>
              <a:t>à</a:t>
            </a:r>
            <a:r>
              <a:rPr lang="en-CA" b="1" dirty="0" smtClean="0"/>
              <a:t> long </a:t>
            </a:r>
            <a:r>
              <a:rPr lang="en-CA" b="1" dirty="0" err="1" smtClean="0"/>
              <a:t>terme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fr-FR" dirty="0" smtClean="0"/>
              <a:t>Les limites à la fiscalité</a:t>
            </a:r>
          </a:p>
          <a:p>
            <a:pPr lvl="2"/>
            <a:r>
              <a:rPr lang="fr-FR" dirty="0" smtClean="0"/>
              <a:t>Rendements décroissants</a:t>
            </a:r>
          </a:p>
          <a:p>
            <a:pPr lvl="2"/>
            <a:r>
              <a:rPr lang="fr-FR" dirty="0" smtClean="0"/>
              <a:t>Taxer la richesse (Piketty)?</a:t>
            </a:r>
          </a:p>
          <a:p>
            <a:pPr lvl="2"/>
            <a:r>
              <a:rPr lang="fr-FR" dirty="0" smtClean="0"/>
              <a:t>L’évasion fiscale</a:t>
            </a:r>
          </a:p>
          <a:p>
            <a:pPr lvl="0"/>
            <a:r>
              <a:rPr lang="fr-FR" dirty="0" smtClean="0"/>
              <a:t>Richard Wilkinson et Kate </a:t>
            </a:r>
            <a:r>
              <a:rPr lang="fr-FR" dirty="0" err="1" smtClean="0"/>
              <a:t>Pickett</a:t>
            </a:r>
            <a:r>
              <a:rPr lang="fr-FR" dirty="0" smtClean="0"/>
              <a:t>, </a:t>
            </a:r>
            <a:r>
              <a:rPr lang="fr-FR" i="1" dirty="0" smtClean="0"/>
              <a:t>The Spirit </a:t>
            </a:r>
            <a:r>
              <a:rPr lang="fr-FR" i="1" dirty="0" err="1" smtClean="0"/>
              <a:t>Level</a:t>
            </a:r>
            <a:r>
              <a:rPr lang="fr-FR" i="1" dirty="0" smtClean="0"/>
              <a:t> – </a:t>
            </a:r>
            <a:r>
              <a:rPr lang="fr-FR" i="1" dirty="0" err="1" smtClean="0"/>
              <a:t>Why</a:t>
            </a:r>
            <a:r>
              <a:rPr lang="fr-FR" i="1" dirty="0" smtClean="0"/>
              <a:t> </a:t>
            </a:r>
            <a:r>
              <a:rPr lang="fr-FR" i="1" dirty="0" err="1" smtClean="0"/>
              <a:t>Equality</a:t>
            </a:r>
            <a:r>
              <a:rPr lang="fr-FR" i="1" dirty="0" smtClean="0"/>
              <a:t> </a:t>
            </a:r>
            <a:r>
              <a:rPr lang="fr-FR" i="1" dirty="0" err="1" smtClean="0"/>
              <a:t>is</a:t>
            </a:r>
            <a:r>
              <a:rPr lang="fr-FR" i="1" dirty="0" smtClean="0"/>
              <a:t> </a:t>
            </a:r>
            <a:r>
              <a:rPr lang="fr-FR" i="1" dirty="0" err="1" smtClean="0"/>
              <a:t>Better</a:t>
            </a:r>
            <a:r>
              <a:rPr lang="fr-FR" i="1" baseline="0" dirty="0" smtClean="0"/>
              <a:t> for </a:t>
            </a:r>
            <a:r>
              <a:rPr lang="fr-FR" i="1" baseline="0" dirty="0" err="1" smtClean="0"/>
              <a:t>Everyone</a:t>
            </a:r>
            <a:r>
              <a:rPr lang="fr-FR" i="1" baseline="0" dirty="0" smtClean="0"/>
              <a:t>, </a:t>
            </a:r>
            <a:r>
              <a:rPr lang="fr-FR" i="1" baseline="0" dirty="0" err="1" smtClean="0"/>
              <a:t>Penguin</a:t>
            </a:r>
            <a:r>
              <a:rPr lang="fr-FR" i="1" baseline="0" dirty="0" smtClean="0"/>
              <a:t>, 2010.</a:t>
            </a:r>
            <a:endParaRPr lang="fr-FR" dirty="0" smtClean="0"/>
          </a:p>
          <a:p>
            <a:pPr lvl="0"/>
            <a:r>
              <a:rPr lang="fr-FR" dirty="0" smtClean="0"/>
              <a:t>Peter H. </a:t>
            </a:r>
            <a:r>
              <a:rPr lang="fr-FR" dirty="0" err="1" smtClean="0"/>
              <a:t>Lindert</a:t>
            </a:r>
            <a:r>
              <a:rPr lang="fr-FR" dirty="0" smtClean="0"/>
              <a:t>, </a:t>
            </a:r>
            <a:r>
              <a:rPr lang="fr-FR" i="1" dirty="0" err="1" smtClean="0"/>
              <a:t>Growing</a:t>
            </a:r>
            <a:r>
              <a:rPr lang="fr-FR" i="1" dirty="0" smtClean="0"/>
              <a:t> Public – Social </a:t>
            </a:r>
            <a:r>
              <a:rPr lang="fr-FR" i="1" dirty="0" err="1" smtClean="0"/>
              <a:t>Spending</a:t>
            </a:r>
            <a:r>
              <a:rPr lang="fr-FR" i="1" dirty="0" smtClean="0"/>
              <a:t> and </a:t>
            </a:r>
            <a:r>
              <a:rPr lang="fr-FR" i="1" dirty="0" err="1" smtClean="0"/>
              <a:t>Economic</a:t>
            </a:r>
            <a:r>
              <a:rPr lang="fr-FR" i="1" dirty="0" smtClean="0"/>
              <a:t> </a:t>
            </a:r>
            <a:r>
              <a:rPr lang="fr-FR" i="1" dirty="0" err="1" smtClean="0"/>
              <a:t>Growth</a:t>
            </a:r>
            <a:r>
              <a:rPr lang="fr-FR" i="1" baseline="0" dirty="0" smtClean="0"/>
              <a:t> </a:t>
            </a:r>
            <a:r>
              <a:rPr lang="fr-FR" i="1" baseline="0" dirty="0" err="1" smtClean="0"/>
              <a:t>Since</a:t>
            </a:r>
            <a:r>
              <a:rPr lang="fr-FR" i="1" baseline="0" dirty="0" smtClean="0"/>
              <a:t> the </a:t>
            </a:r>
            <a:r>
              <a:rPr lang="fr-FR" i="1" baseline="0" dirty="0" err="1" smtClean="0"/>
              <a:t>Eitghteenth</a:t>
            </a:r>
            <a:r>
              <a:rPr lang="fr-FR" i="1" baseline="0" dirty="0" smtClean="0"/>
              <a:t> Century</a:t>
            </a:r>
            <a:r>
              <a:rPr lang="fr-FR" i="0" baseline="0" dirty="0" smtClean="0"/>
              <a:t>, Cambridge </a:t>
            </a:r>
            <a:r>
              <a:rPr lang="fr-FR" i="0" baseline="0" dirty="0" err="1" smtClean="0"/>
              <a:t>University</a:t>
            </a:r>
            <a:r>
              <a:rPr lang="fr-FR" i="0" baseline="0" dirty="0" smtClean="0"/>
              <a:t> Presse, 2004.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8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309226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Les concepts et les techniques de la science </a:t>
            </a:r>
            <a:r>
              <a:rPr lang="en-CA" dirty="0" err="1" smtClean="0"/>
              <a:t>économique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relativement</a:t>
            </a:r>
            <a:r>
              <a:rPr lang="en-CA" dirty="0" smtClean="0"/>
              <a:t> simples</a:t>
            </a:r>
            <a:r>
              <a:rPr lang="en-CA" baseline="0" dirty="0" smtClean="0"/>
              <a:t> (Bertrand Russell) et </a:t>
            </a:r>
            <a:r>
              <a:rPr lang="en-CA" baseline="0" dirty="0" err="1" smtClean="0"/>
              <a:t>limités</a:t>
            </a:r>
            <a:r>
              <a:rPr lang="en-CA" baseline="0" dirty="0" smtClean="0"/>
              <a:t>…</a:t>
            </a:r>
          </a:p>
          <a:p>
            <a:endParaRPr lang="en-CA" baseline="0" dirty="0" smtClean="0"/>
          </a:p>
          <a:p>
            <a:r>
              <a:rPr lang="en-CA" baseline="0" dirty="0" smtClean="0"/>
              <a:t>James Buchanan (Nobel 1986): </a:t>
            </a:r>
            <a:r>
              <a:rPr lang="en-CA" baseline="0" dirty="0" err="1" smtClean="0"/>
              <a:t>École</a:t>
            </a:r>
            <a:r>
              <a:rPr lang="en-CA" baseline="0" dirty="0" smtClean="0"/>
              <a:t> du Public Choice</a:t>
            </a:r>
          </a:p>
          <a:p>
            <a:endParaRPr lang="en-CA" baseline="0" dirty="0" smtClean="0"/>
          </a:p>
          <a:p>
            <a:r>
              <a:rPr lang="en-CA" baseline="0" dirty="0" smtClean="0"/>
              <a:t>David </a:t>
            </a:r>
            <a:r>
              <a:rPr lang="en-CA" baseline="0" dirty="0" err="1" smtClean="0"/>
              <a:t>Landes</a:t>
            </a:r>
            <a:r>
              <a:rPr lang="en-CA" baseline="0" dirty="0" smtClean="0"/>
              <a:t> (</a:t>
            </a:r>
            <a:r>
              <a:rPr lang="en-CA" i="1" baseline="0" dirty="0" err="1" smtClean="0"/>
              <a:t>Richesse</a:t>
            </a:r>
            <a:r>
              <a:rPr lang="en-CA" i="1" baseline="0" dirty="0" smtClean="0"/>
              <a:t> et </a:t>
            </a:r>
            <a:r>
              <a:rPr lang="en-CA" i="1" baseline="0" dirty="0" err="1" smtClean="0"/>
              <a:t>pauvreté</a:t>
            </a:r>
            <a:r>
              <a:rPr lang="en-CA" i="1" baseline="0" dirty="0" smtClean="0"/>
              <a:t> des nations, 1998)</a:t>
            </a:r>
            <a:endParaRPr lang="en-CA" dirty="0" smtClean="0"/>
          </a:p>
          <a:p>
            <a:endParaRPr lang="en-CA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F371C-5307-4798-8E3C-A1DCB49F4511}" type="slidenum">
              <a:rPr lang="fr-CA" smtClean="0"/>
              <a:pPr/>
              <a:t>9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04098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1091A-6C78-401C-96D0-D37D5B70BA73}" type="datetimeFigureOut">
              <a:rPr lang="fr-CA" smtClean="0"/>
              <a:pPr/>
              <a:t>2016-03-18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E569F-1524-4B87-81AC-47319424F18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politiciens</a:t>
            </a:r>
            <a:r>
              <a:rPr lang="en-CA" dirty="0" smtClean="0"/>
              <a:t> </a:t>
            </a:r>
            <a:r>
              <a:rPr lang="en-CA" dirty="0" err="1" smtClean="0"/>
              <a:t>écoutent-ils</a:t>
            </a:r>
            <a:r>
              <a:rPr lang="en-CA" dirty="0" smtClean="0"/>
              <a:t> trop les </a:t>
            </a:r>
            <a:r>
              <a:rPr lang="en-CA" dirty="0" err="1" smtClean="0"/>
              <a:t>économistes</a:t>
            </a:r>
            <a:r>
              <a:rPr lang="en-CA" dirty="0" smtClean="0"/>
              <a:t>? </a:t>
            </a:r>
            <a:br>
              <a:rPr lang="en-CA" dirty="0" smtClean="0"/>
            </a:br>
            <a:r>
              <a:rPr lang="en-CA" sz="3100" dirty="0" smtClean="0"/>
              <a:t>(</a:t>
            </a:r>
            <a:r>
              <a:rPr lang="en-CA" sz="3100" dirty="0" err="1"/>
              <a:t>o</a:t>
            </a:r>
            <a:r>
              <a:rPr lang="en-CA" sz="3100" dirty="0" err="1" smtClean="0"/>
              <a:t>u</a:t>
            </a:r>
            <a:r>
              <a:rPr lang="en-CA" sz="3100" dirty="0" smtClean="0"/>
              <a:t> pas </a:t>
            </a:r>
            <a:r>
              <a:rPr lang="en-CA" sz="3100" dirty="0" err="1" smtClean="0"/>
              <a:t>assez</a:t>
            </a:r>
            <a:r>
              <a:rPr lang="en-CA" sz="3100" dirty="0" smtClean="0"/>
              <a:t>?)</a:t>
            </a:r>
            <a:endParaRPr lang="fr-CA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A" sz="2000" dirty="0" smtClean="0"/>
              <a:t>Présentation devant le</a:t>
            </a:r>
          </a:p>
          <a:p>
            <a:r>
              <a:rPr lang="fr-CA" sz="2800" dirty="0" smtClean="0"/>
              <a:t>Groupe de réflexion sur l’économie</a:t>
            </a:r>
          </a:p>
          <a:p>
            <a:r>
              <a:rPr lang="fr-CA" sz="2000" dirty="0" smtClean="0"/>
              <a:t>Jean-Claude Cloutier</a:t>
            </a:r>
          </a:p>
          <a:p>
            <a:r>
              <a:rPr lang="fr-CA" sz="1800" dirty="0" smtClean="0"/>
              <a:t>8 mars 2016</a:t>
            </a:r>
            <a:endParaRPr lang="fr-C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o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0728"/>
            <a:ext cx="6342753" cy="43279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6904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L’économique dans les programmes politiques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703968"/>
              </p:ext>
            </p:extLst>
          </p:nvPr>
        </p:nvGraphicFramePr>
        <p:xfrm>
          <a:off x="457200" y="1600200"/>
          <a:ext cx="8229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Économique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Politique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(néo) libéralisme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Libre-échange,</a:t>
                      </a:r>
                      <a:r>
                        <a:rPr lang="fr-FR" baseline="0" dirty="0" smtClean="0"/>
                        <a:t> déréglementation, taux de change flexible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Régulation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Aplanissement des cycles, maîtrise de l’inflation, protection des consommateurs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Institutions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Protection</a:t>
                      </a:r>
                      <a:r>
                        <a:rPr lang="fr-FR" baseline="0" dirty="0" smtClean="0"/>
                        <a:t> de la propriété, primauté du droit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Socio-politique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Progressivité</a:t>
                      </a:r>
                      <a:r>
                        <a:rPr lang="fr-FR" baseline="0" dirty="0" smtClean="0"/>
                        <a:t> fiscale, transferts sociaux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Géographie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Développement</a:t>
                      </a:r>
                      <a:r>
                        <a:rPr lang="fr-FR" baseline="0" dirty="0" smtClean="0"/>
                        <a:t> régional, infrastructures et services de transport,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50638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paradigmes</a:t>
            </a:r>
            <a:r>
              <a:rPr lang="en-CA" dirty="0" smtClean="0"/>
              <a:t> (</a:t>
            </a:r>
            <a:r>
              <a:rPr lang="en-CA" dirty="0" err="1" smtClean="0"/>
              <a:t>néo</a:t>
            </a:r>
            <a:r>
              <a:rPr lang="en-CA" dirty="0" smtClean="0"/>
              <a:t>) </a:t>
            </a:r>
            <a:r>
              <a:rPr lang="en-CA" dirty="0" err="1" smtClean="0"/>
              <a:t>libéraux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i="1" dirty="0" err="1" smtClean="0"/>
              <a:t>L’homo</a:t>
            </a:r>
            <a:r>
              <a:rPr lang="en-CA" i="1" dirty="0" smtClean="0"/>
              <a:t> </a:t>
            </a:r>
            <a:r>
              <a:rPr lang="en-CA" i="1" dirty="0" err="1" smtClean="0"/>
              <a:t>economicus</a:t>
            </a:r>
            <a:endParaRPr lang="en-CA" i="1" dirty="0" smtClean="0"/>
          </a:p>
          <a:p>
            <a:pPr lvl="1"/>
            <a:r>
              <a:rPr lang="en-CA" dirty="0" smtClean="0"/>
              <a:t>Les </a:t>
            </a:r>
            <a:r>
              <a:rPr lang="en-CA" dirty="0" err="1" smtClean="0"/>
              <a:t>personnes</a:t>
            </a:r>
            <a:r>
              <a:rPr lang="en-CA" dirty="0" smtClean="0"/>
              <a:t> et les </a:t>
            </a:r>
            <a:r>
              <a:rPr lang="en-CA" dirty="0" err="1" smtClean="0"/>
              <a:t>entreprises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rationnelles</a:t>
            </a:r>
            <a:r>
              <a:rPr lang="en-CA" dirty="0" smtClean="0"/>
              <a:t> et </a:t>
            </a:r>
            <a:r>
              <a:rPr lang="en-CA" dirty="0" err="1" smtClean="0"/>
              <a:t>cherchent</a:t>
            </a:r>
            <a:r>
              <a:rPr lang="en-CA" dirty="0" smtClean="0"/>
              <a:t> </a:t>
            </a:r>
            <a:r>
              <a:rPr lang="en-CA" dirty="0" err="1" smtClean="0"/>
              <a:t>à</a:t>
            </a:r>
            <a:r>
              <a:rPr lang="en-CA" dirty="0" smtClean="0"/>
              <a:t> </a:t>
            </a:r>
            <a:r>
              <a:rPr lang="en-CA" dirty="0" err="1" smtClean="0"/>
              <a:t>maximiser</a:t>
            </a:r>
            <a:r>
              <a:rPr lang="en-CA" dirty="0" smtClean="0"/>
              <a:t> </a:t>
            </a:r>
            <a:r>
              <a:rPr lang="en-CA" dirty="0" err="1" smtClean="0"/>
              <a:t>leurs</a:t>
            </a:r>
            <a:r>
              <a:rPr lang="en-CA" dirty="0" smtClean="0"/>
              <a:t> gains nets</a:t>
            </a:r>
          </a:p>
          <a:p>
            <a:r>
              <a:rPr lang="en-CA" dirty="0" smtClean="0"/>
              <a:t>La main invisible</a:t>
            </a:r>
          </a:p>
          <a:p>
            <a:pPr lvl="1"/>
            <a:r>
              <a:rPr lang="en-CA" dirty="0" smtClean="0"/>
              <a:t>le </a:t>
            </a:r>
            <a:r>
              <a:rPr lang="en-CA" dirty="0" err="1" smtClean="0"/>
              <a:t>libre</a:t>
            </a:r>
            <a:r>
              <a:rPr lang="en-CA" dirty="0" smtClean="0"/>
              <a:t> </a:t>
            </a:r>
            <a:r>
              <a:rPr lang="en-CA" dirty="0" err="1" smtClean="0"/>
              <a:t>jeu</a:t>
            </a:r>
            <a:r>
              <a:rPr lang="en-CA" dirty="0" smtClean="0"/>
              <a:t> du </a:t>
            </a:r>
            <a:r>
              <a:rPr lang="en-CA" dirty="0" err="1" smtClean="0"/>
              <a:t>marché</a:t>
            </a:r>
            <a:r>
              <a:rPr lang="en-CA" dirty="0" smtClean="0"/>
              <a:t> </a:t>
            </a:r>
            <a:r>
              <a:rPr lang="en-CA" dirty="0" err="1" smtClean="0"/>
              <a:t>permet</a:t>
            </a:r>
            <a:r>
              <a:rPr lang="en-CA" dirty="0" smtClean="0"/>
              <a:t> </a:t>
            </a:r>
            <a:r>
              <a:rPr lang="en-CA" dirty="0" err="1" smtClean="0"/>
              <a:t>d’arriver</a:t>
            </a:r>
            <a:r>
              <a:rPr lang="en-CA" dirty="0" smtClean="0"/>
              <a:t> aux gains nets </a:t>
            </a:r>
            <a:r>
              <a:rPr lang="en-CA" dirty="0" err="1" smtClean="0"/>
              <a:t>maximaux</a:t>
            </a:r>
            <a:r>
              <a:rPr lang="en-CA" dirty="0" smtClean="0"/>
              <a:t> pour </a:t>
            </a:r>
            <a:r>
              <a:rPr lang="en-CA" dirty="0" err="1" smtClean="0"/>
              <a:t>l’ensemble</a:t>
            </a:r>
            <a:r>
              <a:rPr lang="en-CA" dirty="0" smtClean="0"/>
              <a:t> de la </a:t>
            </a:r>
            <a:r>
              <a:rPr lang="en-CA" dirty="0" err="1" smtClean="0"/>
              <a:t>société</a:t>
            </a:r>
            <a:endParaRPr lang="en-CA" dirty="0" smtClean="0"/>
          </a:p>
          <a:p>
            <a:r>
              <a:rPr lang="en-CA" dirty="0" smtClean="0"/>
              <a:t>La </a:t>
            </a:r>
            <a:r>
              <a:rPr lang="en-CA" dirty="0" err="1" smtClean="0"/>
              <a:t>croissance</a:t>
            </a:r>
            <a:r>
              <a:rPr lang="en-CA" dirty="0" smtClean="0"/>
              <a:t> </a:t>
            </a:r>
            <a:r>
              <a:rPr lang="en-CA" dirty="0" err="1" smtClean="0"/>
              <a:t>économique</a:t>
            </a:r>
            <a:endParaRPr lang="en-CA" dirty="0" smtClean="0"/>
          </a:p>
          <a:p>
            <a:pPr lvl="1"/>
            <a:r>
              <a:rPr lang="en-CA" dirty="0" smtClean="0"/>
              <a:t>Le </a:t>
            </a:r>
            <a:r>
              <a:rPr lang="en-CA" dirty="0" err="1" smtClean="0"/>
              <a:t>succès</a:t>
            </a:r>
            <a:r>
              <a:rPr lang="en-CA" dirty="0" smtClean="0"/>
              <a:t> des </a:t>
            </a:r>
            <a:r>
              <a:rPr lang="en-CA" dirty="0" err="1" smtClean="0"/>
              <a:t>sociétés</a:t>
            </a:r>
            <a:r>
              <a:rPr lang="en-CA" dirty="0" smtClean="0"/>
              <a:t> se </a:t>
            </a:r>
            <a:r>
              <a:rPr lang="en-CA" dirty="0" err="1" smtClean="0"/>
              <a:t>mesure</a:t>
            </a:r>
            <a:r>
              <a:rPr lang="en-CA" dirty="0" smtClean="0"/>
              <a:t> au </a:t>
            </a:r>
            <a:r>
              <a:rPr lang="en-CA" dirty="0" err="1" smtClean="0"/>
              <a:t>taux</a:t>
            </a:r>
            <a:r>
              <a:rPr lang="en-CA" dirty="0" smtClean="0"/>
              <a:t> de </a:t>
            </a:r>
            <a:r>
              <a:rPr lang="en-CA" dirty="0" err="1" smtClean="0"/>
              <a:t>croissance</a:t>
            </a:r>
            <a:r>
              <a:rPr lang="en-CA" dirty="0" smtClean="0"/>
              <a:t> de </a:t>
            </a:r>
            <a:r>
              <a:rPr lang="en-CA" dirty="0" err="1" smtClean="0"/>
              <a:t>leur</a:t>
            </a:r>
            <a:r>
              <a:rPr lang="en-CA" dirty="0" smtClean="0"/>
              <a:t> PIB</a:t>
            </a:r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Malaises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 smtClean="0"/>
              <a:t>La confusion des </a:t>
            </a:r>
            <a:r>
              <a:rPr lang="en-CA" dirty="0" err="1" smtClean="0"/>
              <a:t>termes</a:t>
            </a:r>
            <a:endParaRPr lang="en-CA" dirty="0" smtClean="0"/>
          </a:p>
          <a:p>
            <a:pPr lvl="2"/>
            <a:r>
              <a:rPr lang="en-CA" dirty="0" err="1" smtClean="0"/>
              <a:t>Comptabilité</a:t>
            </a:r>
            <a:r>
              <a:rPr lang="en-CA" dirty="0" smtClean="0"/>
              <a:t> et </a:t>
            </a:r>
            <a:r>
              <a:rPr lang="en-CA" dirty="0" err="1" smtClean="0"/>
              <a:t>gestion</a:t>
            </a:r>
            <a:r>
              <a:rPr lang="en-CA" dirty="0" smtClean="0"/>
              <a:t> </a:t>
            </a:r>
            <a:r>
              <a:rPr lang="en-CA" dirty="0" err="1" smtClean="0"/>
              <a:t>économique</a:t>
            </a:r>
            <a:endParaRPr lang="en-CA" dirty="0" smtClean="0"/>
          </a:p>
          <a:p>
            <a:pPr lvl="2"/>
            <a:r>
              <a:rPr lang="en-CA" dirty="0" err="1" smtClean="0"/>
              <a:t>Économie</a:t>
            </a:r>
            <a:r>
              <a:rPr lang="en-CA" dirty="0" smtClean="0"/>
              <a:t> </a:t>
            </a:r>
            <a:r>
              <a:rPr lang="en-CA" dirty="0" err="1" smtClean="0"/>
              <a:t>réelle</a:t>
            </a:r>
            <a:r>
              <a:rPr lang="en-CA" dirty="0" smtClean="0"/>
              <a:t> et </a:t>
            </a:r>
            <a:r>
              <a:rPr lang="en-CA" dirty="0" err="1" smtClean="0"/>
              <a:t>économie</a:t>
            </a:r>
            <a:r>
              <a:rPr lang="en-CA" dirty="0" smtClean="0"/>
              <a:t> </a:t>
            </a:r>
            <a:r>
              <a:rPr lang="en-CA" dirty="0" err="1" smtClean="0"/>
              <a:t>financière</a:t>
            </a:r>
            <a:r>
              <a:rPr lang="en-CA" dirty="0" smtClean="0"/>
              <a:t> </a:t>
            </a:r>
          </a:p>
          <a:p>
            <a:pPr lvl="2"/>
            <a:r>
              <a:rPr lang="en-CA" dirty="0" smtClean="0"/>
              <a:t>Production </a:t>
            </a:r>
            <a:r>
              <a:rPr lang="en-CA" dirty="0" err="1"/>
              <a:t>vs</a:t>
            </a:r>
            <a:r>
              <a:rPr lang="en-CA" dirty="0"/>
              <a:t> </a:t>
            </a:r>
            <a:r>
              <a:rPr lang="en-CA" dirty="0" err="1" smtClean="0"/>
              <a:t>productivité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La </a:t>
            </a:r>
            <a:r>
              <a:rPr lang="en-CA" dirty="0" err="1" smtClean="0"/>
              <a:t>phobie</a:t>
            </a:r>
            <a:r>
              <a:rPr lang="en-CA" dirty="0" smtClean="0"/>
              <a:t> des </a:t>
            </a:r>
            <a:r>
              <a:rPr lang="en-CA" dirty="0" err="1" smtClean="0"/>
              <a:t>chiffres</a:t>
            </a: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L’instrumentalisation</a:t>
            </a:r>
            <a:r>
              <a:rPr lang="en-CA" dirty="0" smtClean="0"/>
              <a:t> des messages</a:t>
            </a:r>
          </a:p>
          <a:p>
            <a:pPr lvl="2"/>
            <a:r>
              <a:rPr lang="en-CA" dirty="0" err="1" smtClean="0"/>
              <a:t>Revenu</a:t>
            </a:r>
            <a:r>
              <a:rPr lang="en-CA" dirty="0" smtClean="0"/>
              <a:t> personnel et </a:t>
            </a:r>
            <a:r>
              <a:rPr lang="en-CA" dirty="0" err="1" smtClean="0"/>
              <a:t>revenu</a:t>
            </a:r>
            <a:r>
              <a:rPr lang="en-CA" dirty="0" smtClean="0"/>
              <a:t> personnel </a:t>
            </a:r>
            <a:r>
              <a:rPr lang="en-CA" dirty="0" err="1" smtClean="0"/>
              <a:t>disponible</a:t>
            </a:r>
            <a:endParaRPr lang="en-CA" dirty="0" smtClean="0"/>
          </a:p>
          <a:p>
            <a:pPr lvl="2"/>
            <a:r>
              <a:rPr lang="en-CA" dirty="0" err="1" smtClean="0"/>
              <a:t>Productivité</a:t>
            </a:r>
            <a:r>
              <a:rPr lang="en-CA" dirty="0" smtClean="0"/>
              <a:t> de la m-o et </a:t>
            </a:r>
            <a:r>
              <a:rPr lang="en-CA" dirty="0" err="1" smtClean="0"/>
              <a:t>productivité</a:t>
            </a:r>
            <a:r>
              <a:rPr lang="en-CA" dirty="0" smtClean="0"/>
              <a:t> de </a:t>
            </a:r>
            <a:r>
              <a:rPr lang="en-CA" dirty="0" err="1" smtClean="0"/>
              <a:t>tous</a:t>
            </a:r>
            <a:r>
              <a:rPr lang="en-CA" dirty="0" smtClean="0"/>
              <a:t> les </a:t>
            </a:r>
            <a:r>
              <a:rPr lang="en-CA" dirty="0" err="1" smtClean="0"/>
              <a:t>facteurs</a:t>
            </a: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L’âpreté</a:t>
            </a:r>
            <a:r>
              <a:rPr lang="en-CA" dirty="0" smtClean="0"/>
              <a:t> (</a:t>
            </a:r>
            <a:r>
              <a:rPr lang="en-CA" dirty="0" err="1" smtClean="0"/>
              <a:t>l’austérité</a:t>
            </a:r>
            <a:r>
              <a:rPr lang="en-CA" dirty="0" smtClean="0"/>
              <a:t>) des messages</a:t>
            </a:r>
          </a:p>
          <a:p>
            <a:pPr lvl="2"/>
            <a:r>
              <a:rPr lang="en-CA" dirty="0" smtClean="0"/>
              <a:t>Tout </a:t>
            </a:r>
            <a:r>
              <a:rPr lang="en-CA" dirty="0"/>
              <a:t>a</a:t>
            </a:r>
            <a:r>
              <a:rPr lang="en-CA" dirty="0" smtClean="0"/>
              <a:t> un prix</a:t>
            </a:r>
          </a:p>
          <a:p>
            <a:pPr lvl="2"/>
            <a:r>
              <a:rPr lang="en-CA" dirty="0" smtClean="0"/>
              <a:t>Tout se </a:t>
            </a:r>
            <a:r>
              <a:rPr lang="en-CA" dirty="0" err="1" smtClean="0"/>
              <a:t>gagne</a:t>
            </a:r>
            <a:endParaRPr lang="en-CA" dirty="0" smtClean="0"/>
          </a:p>
          <a:p>
            <a:pPr>
              <a:buNone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32000" y="1282700"/>
            <a:ext cx="5080000" cy="4292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51860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es dilemmes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PIB ou le BIB</a:t>
            </a:r>
          </a:p>
          <a:p>
            <a:r>
              <a:rPr lang="fr-FR" dirty="0" smtClean="0"/>
              <a:t>Le travailleur ou le consommateur</a:t>
            </a:r>
          </a:p>
          <a:p>
            <a:r>
              <a:rPr lang="fr-FR" dirty="0" smtClean="0"/>
              <a:t>La productivité ou l’emploi</a:t>
            </a:r>
          </a:p>
          <a:p>
            <a:r>
              <a:rPr lang="fr-FR" dirty="0" smtClean="0"/>
              <a:t>Aujourd’hui ou demain</a:t>
            </a:r>
          </a:p>
          <a:p>
            <a:r>
              <a:rPr lang="fr-FR" dirty="0" smtClean="0"/>
              <a:t>Montréal ou les régions</a:t>
            </a:r>
          </a:p>
          <a:p>
            <a:r>
              <a:rPr lang="fr-FR" dirty="0" smtClean="0"/>
              <a:t>La </a:t>
            </a:r>
            <a:r>
              <a:rPr lang="fr-FR" dirty="0"/>
              <a:t>consommation ou l’épargne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687962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124744"/>
            <a:ext cx="6413680" cy="4090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4698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err="1" smtClean="0"/>
              <a:t>Quelques</a:t>
            </a:r>
            <a:r>
              <a:rPr lang="en-CA" dirty="0" smtClean="0"/>
              <a:t> questions </a:t>
            </a:r>
            <a:r>
              <a:rPr lang="en-CA" dirty="0" err="1" smtClean="0"/>
              <a:t>politiques</a:t>
            </a:r>
            <a:r>
              <a:rPr lang="en-CA" dirty="0" smtClean="0"/>
              <a:t> </a:t>
            </a:r>
            <a:r>
              <a:rPr lang="en-CA" dirty="0" err="1" smtClean="0"/>
              <a:t>à</a:t>
            </a:r>
            <a:r>
              <a:rPr lang="en-CA" dirty="0" smtClean="0"/>
              <a:t> la lumière de </a:t>
            </a:r>
            <a:r>
              <a:rPr lang="en-CA" dirty="0" err="1" smtClean="0"/>
              <a:t>l’économique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 </a:t>
            </a:r>
            <a:r>
              <a:rPr lang="en-CA" dirty="0" err="1" smtClean="0"/>
              <a:t>développement</a:t>
            </a:r>
            <a:r>
              <a:rPr lang="en-CA" dirty="0" smtClean="0"/>
              <a:t> durable</a:t>
            </a:r>
          </a:p>
          <a:p>
            <a:r>
              <a:rPr lang="en-CA" dirty="0" smtClean="0"/>
              <a:t>La </a:t>
            </a:r>
            <a:r>
              <a:rPr lang="en-CA" dirty="0" err="1" smtClean="0"/>
              <a:t>gestion</a:t>
            </a:r>
            <a:r>
              <a:rPr lang="en-CA" dirty="0" smtClean="0"/>
              <a:t> de </a:t>
            </a:r>
            <a:r>
              <a:rPr lang="en-CA" dirty="0" err="1" smtClean="0"/>
              <a:t>l’offre</a:t>
            </a:r>
            <a:endParaRPr lang="en-CA" dirty="0" smtClean="0"/>
          </a:p>
          <a:p>
            <a:r>
              <a:rPr lang="en-CA" dirty="0" smtClean="0"/>
              <a:t>Le </a:t>
            </a:r>
            <a:r>
              <a:rPr lang="en-CA" dirty="0" err="1" smtClean="0"/>
              <a:t>revenu</a:t>
            </a:r>
            <a:r>
              <a:rPr lang="en-CA" dirty="0" smtClean="0"/>
              <a:t> minimum </a:t>
            </a:r>
            <a:r>
              <a:rPr lang="en-CA" dirty="0" err="1" smtClean="0"/>
              <a:t>garanti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4900" dirty="0" smtClean="0"/>
              <a:t>Le </a:t>
            </a:r>
            <a:r>
              <a:rPr lang="en-CA" sz="4900" dirty="0" err="1" smtClean="0"/>
              <a:t>développement</a:t>
            </a:r>
            <a:r>
              <a:rPr lang="en-CA" sz="4900" dirty="0" smtClean="0"/>
              <a:t> durable</a:t>
            </a:r>
            <a:r>
              <a:rPr lang="en-CA" dirty="0" smtClean="0"/>
              <a:t/>
            </a:r>
            <a:br>
              <a:rPr lang="en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vaut</a:t>
            </a:r>
            <a:r>
              <a:rPr lang="en-CA" dirty="0" smtClean="0"/>
              <a:t> </a:t>
            </a:r>
            <a:r>
              <a:rPr lang="en-CA" dirty="0" err="1" smtClean="0"/>
              <a:t>aujourd’hui</a:t>
            </a:r>
            <a:r>
              <a:rPr lang="en-CA" dirty="0" smtClean="0"/>
              <a:t> le </a:t>
            </a:r>
            <a:r>
              <a:rPr lang="en-CA" dirty="0" err="1" smtClean="0"/>
              <a:t>bien-être</a:t>
            </a:r>
            <a:r>
              <a:rPr lang="en-CA" dirty="0" smtClean="0"/>
              <a:t> des </a:t>
            </a:r>
            <a:r>
              <a:rPr lang="en-CA" dirty="0" err="1" smtClean="0"/>
              <a:t>générations</a:t>
            </a:r>
            <a:r>
              <a:rPr lang="en-CA" dirty="0" smtClean="0"/>
              <a:t> futures (actualisation)?</a:t>
            </a:r>
          </a:p>
          <a:p>
            <a:r>
              <a:rPr lang="en-CA" dirty="0" err="1" smtClean="0"/>
              <a:t>À</a:t>
            </a:r>
            <a:r>
              <a:rPr lang="en-CA" dirty="0" smtClean="0"/>
              <a:t> </a:t>
            </a:r>
            <a:r>
              <a:rPr lang="en-CA" dirty="0" err="1" smtClean="0"/>
              <a:t>quel</a:t>
            </a:r>
            <a:r>
              <a:rPr lang="en-CA" dirty="0" smtClean="0"/>
              <a:t> prix </a:t>
            </a:r>
            <a:r>
              <a:rPr lang="en-CA" dirty="0" err="1" smtClean="0"/>
              <a:t>vendre</a:t>
            </a:r>
            <a:r>
              <a:rPr lang="en-CA" dirty="0" smtClean="0"/>
              <a:t> </a:t>
            </a:r>
            <a:r>
              <a:rPr lang="en-CA" dirty="0" err="1" smtClean="0"/>
              <a:t>ses</a:t>
            </a:r>
            <a:r>
              <a:rPr lang="en-CA" dirty="0" smtClean="0"/>
              <a:t> </a:t>
            </a:r>
            <a:r>
              <a:rPr lang="en-CA" dirty="0" err="1" smtClean="0"/>
              <a:t>ressources</a:t>
            </a:r>
            <a:r>
              <a:rPr lang="en-CA" dirty="0" smtClean="0"/>
              <a:t> (</a:t>
            </a:r>
            <a:r>
              <a:rPr lang="en-CA" dirty="0" err="1" smtClean="0"/>
              <a:t>rente</a:t>
            </a:r>
            <a:r>
              <a:rPr lang="en-CA" dirty="0" smtClean="0"/>
              <a:t>, </a:t>
            </a:r>
            <a:r>
              <a:rPr lang="en-CA" dirty="0" err="1" smtClean="0"/>
              <a:t>élasticité</a:t>
            </a:r>
            <a:r>
              <a:rPr lang="en-CA" dirty="0" smtClean="0"/>
              <a:t>)?</a:t>
            </a:r>
          </a:p>
          <a:p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vaut</a:t>
            </a:r>
            <a:r>
              <a:rPr lang="en-CA" dirty="0" smtClean="0"/>
              <a:t> un </a:t>
            </a:r>
            <a:r>
              <a:rPr lang="en-CA" dirty="0" err="1" smtClean="0"/>
              <a:t>désastre</a:t>
            </a:r>
            <a:r>
              <a:rPr lang="en-CA" dirty="0" smtClean="0"/>
              <a:t> </a:t>
            </a:r>
            <a:r>
              <a:rPr lang="en-CA" dirty="0" err="1" smtClean="0"/>
              <a:t>environnemental</a:t>
            </a:r>
            <a:r>
              <a:rPr lang="en-CA" dirty="0" smtClean="0"/>
              <a:t> (</a:t>
            </a:r>
            <a:r>
              <a:rPr lang="en-CA" dirty="0" err="1" smtClean="0"/>
              <a:t>externalités</a:t>
            </a:r>
            <a:r>
              <a:rPr lang="en-CA" dirty="0" smtClean="0"/>
              <a:t>)?</a:t>
            </a:r>
          </a:p>
          <a:p>
            <a:r>
              <a:rPr lang="en-CA" dirty="0" err="1" smtClean="0"/>
              <a:t>Que</a:t>
            </a:r>
            <a:r>
              <a:rPr lang="en-CA" dirty="0" smtClean="0"/>
              <a:t> faire pour influencer les </a:t>
            </a:r>
            <a:r>
              <a:rPr lang="en-CA" dirty="0" err="1" smtClean="0"/>
              <a:t>acteurs</a:t>
            </a:r>
            <a:r>
              <a:rPr lang="en-CA" dirty="0" smtClean="0"/>
              <a:t>? </a:t>
            </a:r>
          </a:p>
          <a:p>
            <a:pPr lvl="2"/>
            <a:r>
              <a:rPr lang="en-CA" dirty="0" smtClean="0"/>
              <a:t>Sensibiliser</a:t>
            </a:r>
            <a:endParaRPr lang="en-CA" dirty="0"/>
          </a:p>
          <a:p>
            <a:pPr lvl="2"/>
            <a:r>
              <a:rPr lang="en-CA" dirty="0" err="1" smtClean="0"/>
              <a:t>Règlementer</a:t>
            </a:r>
            <a:endParaRPr lang="en-CA" dirty="0"/>
          </a:p>
          <a:p>
            <a:pPr lvl="2"/>
            <a:r>
              <a:rPr lang="en-CA" dirty="0" smtClean="0"/>
              <a:t>Taxer</a:t>
            </a:r>
            <a:endParaRPr lang="en-CA" dirty="0"/>
          </a:p>
          <a:p>
            <a:pPr lvl="2"/>
            <a:r>
              <a:rPr lang="en-CA" dirty="0" smtClean="0"/>
              <a:t>Utiliser le </a:t>
            </a:r>
            <a:r>
              <a:rPr lang="en-CA" dirty="0" err="1" smtClean="0"/>
              <a:t>marché</a:t>
            </a:r>
            <a:r>
              <a:rPr lang="en-CA" dirty="0" smtClean="0"/>
              <a:t> (ex. Bourse du </a:t>
            </a:r>
            <a:r>
              <a:rPr lang="en-CA" dirty="0" err="1" smtClean="0"/>
              <a:t>carbone</a:t>
            </a:r>
            <a:r>
              <a:rPr lang="en-CA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La </a:t>
            </a:r>
            <a:r>
              <a:rPr lang="en-CA" dirty="0" err="1" smtClean="0"/>
              <a:t>gestion</a:t>
            </a:r>
            <a:r>
              <a:rPr lang="en-CA" dirty="0" smtClean="0"/>
              <a:t> de </a:t>
            </a:r>
            <a:r>
              <a:rPr lang="en-CA" dirty="0" err="1" smtClean="0"/>
              <a:t>l’offre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Définition</a:t>
            </a:r>
          </a:p>
          <a:p>
            <a:pPr lvl="2"/>
            <a:r>
              <a:rPr lang="fr-CA" dirty="0" smtClean="0"/>
              <a:t>Barrière à l’entrée dans une industrie, un métier, une profession</a:t>
            </a:r>
          </a:p>
          <a:p>
            <a:r>
              <a:rPr lang="fr-CA" dirty="0" smtClean="0"/>
              <a:t>Inconvénients</a:t>
            </a:r>
            <a:endParaRPr lang="fr-CA" dirty="0"/>
          </a:p>
          <a:p>
            <a:pPr lvl="2"/>
            <a:r>
              <a:rPr lang="fr-CA" dirty="0"/>
              <a:t>Frein à </a:t>
            </a:r>
            <a:r>
              <a:rPr lang="fr-CA" dirty="0" smtClean="0"/>
              <a:t>l’innovation, à l’investissement et au commerce</a:t>
            </a:r>
          </a:p>
          <a:p>
            <a:pPr lvl="2"/>
            <a:r>
              <a:rPr lang="fr-CA" dirty="0" smtClean="0"/>
              <a:t>Prix élevé </a:t>
            </a:r>
            <a:endParaRPr lang="fr-CA" dirty="0"/>
          </a:p>
          <a:p>
            <a:r>
              <a:rPr lang="fr-CA" dirty="0" smtClean="0"/>
              <a:t>Avantages</a:t>
            </a:r>
          </a:p>
          <a:p>
            <a:pPr lvl="2"/>
            <a:r>
              <a:rPr lang="fr-CA" dirty="0" smtClean="0"/>
              <a:t>Stabilité des revenus (producteurs) et de l’offre (clientèle)</a:t>
            </a:r>
          </a:p>
          <a:p>
            <a:pPr lvl="2"/>
            <a:r>
              <a:rPr lang="fr-CA" dirty="0" smtClean="0"/>
              <a:t>Le paradoxe de la concurrence pure</a:t>
            </a:r>
          </a:p>
        </p:txBody>
      </p:sp>
    </p:spTree>
    <p:extLst>
      <p:ext uri="{BB962C8B-B14F-4D97-AF65-F5344CB8AC3E}">
        <p14:creationId xmlns="" xmlns:p14="http://schemas.microsoft.com/office/powerpoint/2010/main" val="24993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4900" dirty="0" smtClean="0"/>
              <a:t>Objet de la </a:t>
            </a:r>
            <a:r>
              <a:rPr lang="en-CA" sz="4900" dirty="0" err="1" smtClean="0"/>
              <a:t>présentation</a:t>
            </a:r>
            <a:r>
              <a:rPr lang="en-CA" dirty="0" smtClean="0"/>
              <a:t/>
            </a:r>
            <a:br>
              <a:rPr lang="en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1113" algn="ctr">
              <a:buNone/>
            </a:pPr>
            <a:r>
              <a:rPr lang="en-CA" dirty="0" smtClean="0"/>
              <a:t>Les convergences et les divergences entre </a:t>
            </a:r>
            <a:r>
              <a:rPr lang="en-CA" dirty="0" err="1" smtClean="0"/>
              <a:t>l’économique</a:t>
            </a:r>
            <a:r>
              <a:rPr lang="en-CA" dirty="0" smtClean="0"/>
              <a:t> et le </a:t>
            </a:r>
            <a:r>
              <a:rPr lang="en-CA" dirty="0" err="1" smtClean="0"/>
              <a:t>politique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revenu minimum garanti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Contexte</a:t>
            </a:r>
          </a:p>
          <a:p>
            <a:pPr lvl="2"/>
            <a:r>
              <a:rPr lang="fr-FR" dirty="0" smtClean="0"/>
              <a:t>Fin du travail (!?)</a:t>
            </a:r>
          </a:p>
          <a:p>
            <a:pPr lvl="2"/>
            <a:r>
              <a:rPr lang="fr-FR" dirty="0" smtClean="0"/>
              <a:t>Inégalités de revenus et de richesse</a:t>
            </a:r>
          </a:p>
          <a:p>
            <a:r>
              <a:rPr lang="fr-FR" dirty="0"/>
              <a:t>Inconvénients</a:t>
            </a:r>
          </a:p>
          <a:p>
            <a:pPr lvl="2"/>
            <a:r>
              <a:rPr lang="fr-FR" dirty="0"/>
              <a:t>Demande d’accentuer la progressivité fiscale</a:t>
            </a:r>
          </a:p>
          <a:p>
            <a:pPr lvl="2"/>
            <a:r>
              <a:rPr lang="fr-FR" dirty="0"/>
              <a:t>Demande de changer la culture du travail</a:t>
            </a:r>
          </a:p>
          <a:p>
            <a:r>
              <a:rPr lang="fr-FR" dirty="0" smtClean="0"/>
              <a:t>Avantages</a:t>
            </a:r>
          </a:p>
          <a:p>
            <a:pPr lvl="2"/>
            <a:r>
              <a:rPr lang="fr-FR" dirty="0" smtClean="0"/>
              <a:t>Soutien de la demande globale</a:t>
            </a:r>
          </a:p>
          <a:p>
            <a:pPr lvl="2"/>
            <a:r>
              <a:rPr lang="fr-FR" dirty="0" smtClean="0"/>
              <a:t>Bénéfices sociaux et sanitaires</a:t>
            </a:r>
          </a:p>
          <a:p>
            <a:pPr lvl="2"/>
            <a:r>
              <a:rPr lang="fr-FR" dirty="0" smtClean="0"/>
              <a:t>Augmentation du bien-être</a:t>
            </a:r>
          </a:p>
          <a:p>
            <a:pPr lvl="2"/>
            <a:r>
              <a:rPr lang="fr-FR" dirty="0" smtClean="0"/>
              <a:t>Incitation au travail </a:t>
            </a:r>
          </a:p>
          <a:p>
            <a:pPr lvl="2"/>
            <a:r>
              <a:rPr lang="fr-FR" dirty="0" smtClean="0"/>
              <a:t>Simplification administrative</a:t>
            </a:r>
          </a:p>
          <a:p>
            <a:pPr marL="857250" lvl="1" indent="-457200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89441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(la) politicien(ne) écoute…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sondages,</a:t>
            </a:r>
          </a:p>
          <a:p>
            <a:r>
              <a:rPr lang="fr-FR" dirty="0" smtClean="0"/>
              <a:t>Le parti,</a:t>
            </a:r>
          </a:p>
          <a:p>
            <a:r>
              <a:rPr lang="fr-FR" dirty="0" smtClean="0"/>
              <a:t>Les électeurs,</a:t>
            </a:r>
          </a:p>
          <a:p>
            <a:r>
              <a:rPr lang="fr-FR" dirty="0" smtClean="0"/>
              <a:t>Les groupes de pression….</a:t>
            </a:r>
          </a:p>
        </p:txBody>
      </p:sp>
    </p:spTree>
    <p:extLst>
      <p:ext uri="{BB962C8B-B14F-4D97-AF65-F5344CB8AC3E}">
        <p14:creationId xmlns="" xmlns:p14="http://schemas.microsoft.com/office/powerpoint/2010/main" val="4049729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…qui lui parlent d’économie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</a:t>
            </a:r>
            <a:r>
              <a:rPr lang="fr-FR" dirty="0" err="1" smtClean="0"/>
              <a:t>It’s</a:t>
            </a:r>
            <a:r>
              <a:rPr lang="fr-FR" dirty="0" smtClean="0"/>
              <a:t> the </a:t>
            </a:r>
            <a:r>
              <a:rPr lang="fr-FR" dirty="0" err="1" smtClean="0"/>
              <a:t>economy</a:t>
            </a:r>
            <a:r>
              <a:rPr lang="fr-FR" dirty="0" smtClean="0"/>
              <a:t>, </a:t>
            </a:r>
            <a:r>
              <a:rPr lang="fr-FR" dirty="0" err="1" smtClean="0"/>
              <a:t>stupid</a:t>
            </a:r>
            <a:r>
              <a:rPr lang="fr-FR" dirty="0" smtClean="0"/>
              <a:t>!»</a:t>
            </a:r>
          </a:p>
          <a:p>
            <a:r>
              <a:rPr lang="fr-FR" dirty="0" smtClean="0"/>
              <a:t>«Les hommes d’action qui se croient parfaitement affranchis des influences doctrinales sont d’ordinaire les esclaves de quelque économiste passé.»</a:t>
            </a:r>
          </a:p>
          <a:p>
            <a:r>
              <a:rPr lang="fr-FR" dirty="0" smtClean="0"/>
              <a:t>RDI Économie, Canal Argent, etc.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95102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1113">
              <a:buNone/>
            </a:pPr>
            <a:r>
              <a:rPr lang="en-CA" dirty="0" smtClean="0"/>
              <a:t>La science </a:t>
            </a:r>
            <a:r>
              <a:rPr lang="en-CA" dirty="0" err="1" smtClean="0"/>
              <a:t>économique</a:t>
            </a:r>
            <a:r>
              <a:rPr lang="en-CA" dirty="0" smtClean="0"/>
              <a:t>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apporter</a:t>
            </a:r>
            <a:r>
              <a:rPr lang="en-CA" dirty="0" smtClean="0"/>
              <a:t> un </a:t>
            </a:r>
            <a:r>
              <a:rPr lang="en-CA" dirty="0" err="1" smtClean="0"/>
              <a:t>éclairage</a:t>
            </a:r>
            <a:r>
              <a:rPr lang="en-CA" dirty="0" smtClean="0"/>
              <a:t> utile face aux </a:t>
            </a:r>
            <a:r>
              <a:rPr lang="en-CA" dirty="0" err="1" smtClean="0"/>
              <a:t>enjeux</a:t>
            </a:r>
            <a:r>
              <a:rPr lang="en-CA" dirty="0" smtClean="0"/>
              <a:t> complexes du </a:t>
            </a:r>
            <a:r>
              <a:rPr lang="en-CA" dirty="0" err="1" smtClean="0"/>
              <a:t>monde</a:t>
            </a:r>
            <a:r>
              <a:rPr lang="en-CA" dirty="0" smtClean="0"/>
              <a:t> </a:t>
            </a:r>
            <a:r>
              <a:rPr lang="en-CA" dirty="0" err="1" smtClean="0"/>
              <a:t>actuel</a:t>
            </a:r>
            <a:endParaRPr lang="en-CA" dirty="0" smtClean="0"/>
          </a:p>
          <a:p>
            <a:pPr indent="11113">
              <a:buNone/>
            </a:pPr>
            <a:endParaRPr lang="en-CA" dirty="0" smtClean="0"/>
          </a:p>
          <a:p>
            <a:pPr indent="11113">
              <a:buNone/>
            </a:pPr>
            <a:r>
              <a:rPr lang="en-CA" dirty="0" smtClean="0"/>
              <a:t>Les notions </a:t>
            </a:r>
            <a:r>
              <a:rPr lang="en-CA" dirty="0" err="1" smtClean="0"/>
              <a:t>économiques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utilisées</a:t>
            </a:r>
            <a:r>
              <a:rPr lang="en-CA" dirty="0" smtClean="0"/>
              <a:t> par les </a:t>
            </a:r>
            <a:r>
              <a:rPr lang="en-CA" dirty="0" err="1" smtClean="0"/>
              <a:t>décideurs</a:t>
            </a:r>
            <a:r>
              <a:rPr lang="en-CA" dirty="0" smtClean="0"/>
              <a:t> </a:t>
            </a:r>
            <a:r>
              <a:rPr lang="en-CA" dirty="0" err="1" smtClean="0"/>
              <a:t>politiques</a:t>
            </a:r>
            <a:r>
              <a:rPr lang="en-CA" dirty="0" smtClean="0"/>
              <a:t> </a:t>
            </a:r>
            <a:r>
              <a:rPr lang="en-CA" dirty="0" err="1" smtClean="0"/>
              <a:t>mais</a:t>
            </a:r>
            <a:r>
              <a:rPr lang="en-CA" dirty="0" smtClean="0"/>
              <a:t> </a:t>
            </a:r>
            <a:r>
              <a:rPr lang="en-CA" dirty="0" err="1" smtClean="0"/>
              <a:t>ils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aussi</a:t>
            </a:r>
            <a:r>
              <a:rPr lang="en-CA" dirty="0" smtClean="0"/>
              <a:t> </a:t>
            </a:r>
            <a:r>
              <a:rPr lang="en-CA" dirty="0" err="1" smtClean="0"/>
              <a:t>influencés</a:t>
            </a:r>
            <a:r>
              <a:rPr lang="en-CA" dirty="0" smtClean="0"/>
              <a:t> par </a:t>
            </a:r>
            <a:r>
              <a:rPr lang="en-CA" dirty="0" err="1" smtClean="0"/>
              <a:t>d’autres</a:t>
            </a:r>
            <a:r>
              <a:rPr lang="en-CA" dirty="0" smtClean="0"/>
              <a:t> </a:t>
            </a:r>
            <a:r>
              <a:rPr lang="en-CA" dirty="0" err="1" smtClean="0"/>
              <a:t>considérations</a:t>
            </a:r>
            <a:r>
              <a:rPr lang="en-CA" dirty="0" smtClean="0"/>
              <a:t>.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11300" y="1016000"/>
            <a:ext cx="6121400" cy="4826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4103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Plan de la </a:t>
            </a:r>
            <a:r>
              <a:rPr lang="en-CA" dirty="0" err="1" smtClean="0"/>
              <a:t>présentation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Comparaisons</a:t>
            </a:r>
            <a:r>
              <a:rPr lang="en-CA" dirty="0" smtClean="0"/>
              <a:t> </a:t>
            </a:r>
            <a:r>
              <a:rPr lang="en-CA" dirty="0" err="1" smtClean="0"/>
              <a:t>sommaires</a:t>
            </a:r>
            <a:r>
              <a:rPr lang="en-CA" dirty="0" smtClean="0"/>
              <a:t> de </a:t>
            </a:r>
            <a:r>
              <a:rPr lang="en-CA" dirty="0" err="1" smtClean="0"/>
              <a:t>l’économique</a:t>
            </a:r>
            <a:r>
              <a:rPr lang="en-CA" dirty="0" smtClean="0"/>
              <a:t> et du </a:t>
            </a:r>
            <a:r>
              <a:rPr lang="en-CA" dirty="0" err="1" smtClean="0"/>
              <a:t>politique</a:t>
            </a:r>
            <a:endParaRPr lang="en-CA" dirty="0"/>
          </a:p>
          <a:p>
            <a:r>
              <a:rPr lang="en-CA" dirty="0" err="1" smtClean="0"/>
              <a:t>Quelques</a:t>
            </a:r>
            <a:r>
              <a:rPr lang="en-CA" dirty="0" smtClean="0"/>
              <a:t> beaux </a:t>
            </a:r>
            <a:r>
              <a:rPr lang="en-CA" dirty="0" err="1" smtClean="0"/>
              <a:t>cas</a:t>
            </a:r>
            <a:endParaRPr lang="en-CA" dirty="0" smtClean="0"/>
          </a:p>
          <a:p>
            <a:r>
              <a:rPr lang="en-CA" dirty="0" err="1" smtClean="0"/>
              <a:t>Réponse</a:t>
            </a:r>
            <a:r>
              <a:rPr lang="en-CA" dirty="0" smtClean="0"/>
              <a:t> </a:t>
            </a:r>
            <a:r>
              <a:rPr lang="en-CA" dirty="0" err="1" smtClean="0"/>
              <a:t>à</a:t>
            </a:r>
            <a:r>
              <a:rPr lang="en-CA" dirty="0" smtClean="0"/>
              <a:t> la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FR" dirty="0" smtClean="0"/>
              <a:t>Des airs de famille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5917047"/>
              </p:ext>
            </p:extLst>
          </p:nvPr>
        </p:nvGraphicFramePr>
        <p:xfrm>
          <a:off x="457200" y="1600200"/>
          <a:ext cx="8229600" cy="3801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3384376"/>
                <a:gridCol w="4114800"/>
              </a:tblGrid>
              <a:tr h="6766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Économique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Politique</a:t>
                      </a:r>
                      <a:endParaRPr lang="fr-FR" dirty="0"/>
                    </a:p>
                  </a:txBody>
                  <a:tcPr/>
                </a:tc>
              </a:tr>
              <a:tr h="1555237">
                <a:tc>
                  <a:txBody>
                    <a:bodyPr/>
                    <a:lstStyle/>
                    <a:p>
                      <a:r>
                        <a:rPr lang="fr-FR" dirty="0" smtClean="0"/>
                        <a:t>Objet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production et la distribution de la richesse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Le </a:t>
                      </a:r>
                      <a:r>
                        <a:rPr lang="en-CA" dirty="0" err="1" smtClean="0"/>
                        <a:t>bien-être</a:t>
                      </a:r>
                      <a:r>
                        <a:rPr lang="en-CA" dirty="0" smtClean="0"/>
                        <a:t> de </a:t>
                      </a:r>
                      <a:r>
                        <a:rPr lang="en-CA" dirty="0" err="1" smtClean="0"/>
                        <a:t>l’ensemble</a:t>
                      </a:r>
                      <a:r>
                        <a:rPr lang="en-CA" dirty="0" smtClean="0"/>
                        <a:t> de la  population 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1569707">
                <a:tc>
                  <a:txBody>
                    <a:bodyPr/>
                    <a:lstStyle/>
                    <a:p>
                      <a:r>
                        <a:rPr lang="fr-FR" dirty="0" smtClean="0"/>
                        <a:t>But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1113" algn="l">
                        <a:buNone/>
                      </a:pPr>
                      <a:r>
                        <a:rPr lang="en-CA" dirty="0" err="1" smtClean="0"/>
                        <a:t>L’allocation</a:t>
                      </a:r>
                      <a:r>
                        <a:rPr lang="en-CA" dirty="0" smtClean="0"/>
                        <a:t> de </a:t>
                      </a:r>
                      <a:r>
                        <a:rPr lang="en-CA" dirty="0" err="1" smtClean="0"/>
                        <a:t>ressources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limitées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à</a:t>
                      </a:r>
                      <a:r>
                        <a:rPr lang="en-CA" dirty="0" smtClean="0"/>
                        <a:t> la satisfaction de </a:t>
                      </a:r>
                      <a:r>
                        <a:rPr lang="en-CA" dirty="0" err="1" smtClean="0"/>
                        <a:t>besoins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illimités</a:t>
                      </a:r>
                      <a:endParaRPr lang="en-CA" dirty="0" smtClean="0"/>
                    </a:p>
                    <a:p>
                      <a:pPr algn="l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1113" algn="l">
                        <a:buNone/>
                      </a:pPr>
                      <a:r>
                        <a:rPr lang="en-CA" dirty="0" err="1" smtClean="0"/>
                        <a:t>L’allocation</a:t>
                      </a:r>
                      <a:r>
                        <a:rPr lang="en-CA" dirty="0" smtClean="0"/>
                        <a:t> de </a:t>
                      </a:r>
                      <a:r>
                        <a:rPr lang="en-CA" dirty="0" err="1" smtClean="0"/>
                        <a:t>ressources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budgétaires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limitées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à</a:t>
                      </a:r>
                      <a:r>
                        <a:rPr lang="en-CA" dirty="0" smtClean="0"/>
                        <a:t> la satisfaction des </a:t>
                      </a:r>
                      <a:r>
                        <a:rPr lang="en-CA" dirty="0" err="1" smtClean="0"/>
                        <a:t>exigences</a:t>
                      </a:r>
                      <a:r>
                        <a:rPr lang="en-CA" dirty="0" smtClean="0"/>
                        <a:t> </a:t>
                      </a:r>
                      <a:r>
                        <a:rPr lang="en-CA" dirty="0" err="1" smtClean="0"/>
                        <a:t>illimitées</a:t>
                      </a:r>
                      <a:r>
                        <a:rPr lang="en-CA" dirty="0" smtClean="0"/>
                        <a:t> des </a:t>
                      </a:r>
                      <a:r>
                        <a:rPr lang="en-CA" dirty="0" err="1" smtClean="0"/>
                        <a:t>citoyens</a:t>
                      </a:r>
                      <a:r>
                        <a:rPr lang="en-CA" dirty="0" smtClean="0"/>
                        <a:t>, des </a:t>
                      </a:r>
                      <a:r>
                        <a:rPr lang="en-CA" dirty="0" err="1" smtClean="0"/>
                        <a:t>entreprises</a:t>
                      </a:r>
                      <a:r>
                        <a:rPr lang="en-CA" dirty="0" smtClean="0"/>
                        <a:t> et des </a:t>
                      </a:r>
                      <a:r>
                        <a:rPr lang="en-CA" dirty="0" err="1" smtClean="0"/>
                        <a:t>groupes</a:t>
                      </a:r>
                      <a:r>
                        <a:rPr lang="en-CA" dirty="0" smtClean="0"/>
                        <a:t> de </a:t>
                      </a:r>
                      <a:r>
                        <a:rPr lang="en-CA" dirty="0" err="1" smtClean="0"/>
                        <a:t>pression</a:t>
                      </a:r>
                      <a:endParaRPr lang="fr-FR" dirty="0" smtClean="0"/>
                    </a:p>
                    <a:p>
                      <a:pPr algn="l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9003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fonctions</a:t>
            </a:r>
            <a:r>
              <a:rPr lang="en-CA" dirty="0" smtClean="0"/>
              <a:t> </a:t>
            </a:r>
            <a:r>
              <a:rPr lang="en-CA" dirty="0" err="1" smtClean="0"/>
              <a:t>économiques</a:t>
            </a:r>
            <a:r>
              <a:rPr lang="en-CA" dirty="0" smtClean="0"/>
              <a:t> du </a:t>
            </a:r>
            <a:r>
              <a:rPr lang="en-CA" dirty="0" err="1" smtClean="0"/>
              <a:t>politique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Pallier les </a:t>
            </a:r>
            <a:r>
              <a:rPr lang="en-CA" dirty="0" err="1" smtClean="0"/>
              <a:t>déficiences</a:t>
            </a:r>
            <a:r>
              <a:rPr lang="en-CA" dirty="0" smtClean="0"/>
              <a:t> du </a:t>
            </a:r>
            <a:r>
              <a:rPr lang="en-CA" dirty="0" err="1" smtClean="0"/>
              <a:t>marché</a:t>
            </a:r>
            <a:r>
              <a:rPr lang="en-CA" dirty="0" smtClean="0"/>
              <a:t> </a:t>
            </a:r>
          </a:p>
          <a:p>
            <a:pPr lvl="1"/>
            <a:r>
              <a:rPr lang="en-CA" dirty="0" err="1" smtClean="0"/>
              <a:t>Biens</a:t>
            </a:r>
            <a:r>
              <a:rPr lang="en-CA" dirty="0" smtClean="0"/>
              <a:t> publics</a:t>
            </a:r>
          </a:p>
          <a:p>
            <a:pPr lvl="1"/>
            <a:r>
              <a:rPr lang="en-CA" dirty="0" err="1" smtClean="0"/>
              <a:t>Régulation</a:t>
            </a:r>
            <a:r>
              <a:rPr lang="en-CA" dirty="0" smtClean="0"/>
              <a:t> des cycles </a:t>
            </a:r>
            <a:r>
              <a:rPr lang="en-CA" dirty="0" err="1" smtClean="0"/>
              <a:t>économiques</a:t>
            </a:r>
            <a:endParaRPr lang="en-CA" dirty="0" smtClean="0"/>
          </a:p>
          <a:p>
            <a:pPr lvl="1"/>
            <a:r>
              <a:rPr lang="en-CA" dirty="0" err="1" smtClean="0"/>
              <a:t>Gestion</a:t>
            </a:r>
            <a:r>
              <a:rPr lang="en-CA" dirty="0" smtClean="0"/>
              <a:t> des </a:t>
            </a:r>
            <a:r>
              <a:rPr lang="en-CA" dirty="0" err="1" smtClean="0"/>
              <a:t>externalités</a:t>
            </a:r>
            <a:r>
              <a:rPr lang="en-CA" dirty="0" smtClean="0"/>
              <a:t>, </a:t>
            </a:r>
          </a:p>
          <a:p>
            <a:pPr lvl="1"/>
            <a:r>
              <a:rPr lang="en-CA" dirty="0" err="1" smtClean="0"/>
              <a:t>Remédier</a:t>
            </a:r>
            <a:r>
              <a:rPr lang="en-CA" dirty="0" smtClean="0"/>
              <a:t> au </a:t>
            </a:r>
            <a:r>
              <a:rPr lang="en-CA" dirty="0" err="1" smtClean="0"/>
              <a:t>manque</a:t>
            </a:r>
            <a:r>
              <a:rPr lang="en-CA" dirty="0" smtClean="0"/>
              <a:t> </a:t>
            </a:r>
            <a:r>
              <a:rPr lang="en-CA" dirty="0" err="1" smtClean="0"/>
              <a:t>d’information</a:t>
            </a:r>
            <a:r>
              <a:rPr lang="en-CA" dirty="0" smtClean="0"/>
              <a:t>,</a:t>
            </a:r>
          </a:p>
          <a:p>
            <a:pPr lvl="1"/>
            <a:r>
              <a:rPr lang="en-CA" dirty="0" err="1" smtClean="0"/>
              <a:t>Briser</a:t>
            </a:r>
            <a:r>
              <a:rPr lang="en-CA" dirty="0" smtClean="0"/>
              <a:t> les monopoles</a:t>
            </a:r>
          </a:p>
          <a:p>
            <a:pPr lvl="1"/>
            <a:r>
              <a:rPr lang="en-CA" dirty="0" err="1" smtClean="0"/>
              <a:t>Stimuler</a:t>
            </a:r>
            <a:r>
              <a:rPr lang="en-CA" dirty="0" smtClean="0"/>
              <a:t> le </a:t>
            </a:r>
            <a:r>
              <a:rPr lang="en-CA" dirty="0" err="1" smtClean="0"/>
              <a:t>développement</a:t>
            </a:r>
            <a:r>
              <a:rPr lang="en-CA" dirty="0" smtClean="0"/>
              <a:t> </a:t>
            </a:r>
            <a:r>
              <a:rPr lang="en-CA" dirty="0" err="1" smtClean="0"/>
              <a:t>économique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fonctions</a:t>
            </a:r>
            <a:r>
              <a:rPr lang="en-CA" dirty="0" smtClean="0"/>
              <a:t> </a:t>
            </a:r>
            <a:r>
              <a:rPr lang="en-CA" dirty="0" err="1" smtClean="0"/>
              <a:t>économiques</a:t>
            </a:r>
            <a:r>
              <a:rPr lang="en-CA" dirty="0" smtClean="0"/>
              <a:t> du </a:t>
            </a:r>
            <a:r>
              <a:rPr lang="en-CA" dirty="0" err="1" smtClean="0"/>
              <a:t>politique</a:t>
            </a:r>
            <a:r>
              <a:rPr lang="en-CA" dirty="0" smtClean="0"/>
              <a:t> </a:t>
            </a:r>
            <a:r>
              <a:rPr lang="en-CA" sz="2700" dirty="0" smtClean="0"/>
              <a:t>(suite)</a:t>
            </a:r>
            <a:endParaRPr lang="fr-CA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Corriger</a:t>
            </a:r>
            <a:r>
              <a:rPr lang="en-CA" dirty="0" smtClean="0"/>
              <a:t> les </a:t>
            </a:r>
            <a:r>
              <a:rPr lang="en-CA" dirty="0" err="1" smtClean="0"/>
              <a:t>inégalités</a:t>
            </a:r>
            <a:endParaRPr lang="en-CA" dirty="0" smtClean="0"/>
          </a:p>
          <a:p>
            <a:pPr lvl="1"/>
            <a:r>
              <a:rPr lang="en-CA" dirty="0" err="1" smtClean="0"/>
              <a:t>Lutte</a:t>
            </a:r>
            <a:r>
              <a:rPr lang="en-CA" dirty="0" smtClean="0"/>
              <a:t> </a:t>
            </a:r>
            <a:r>
              <a:rPr lang="en-CA" dirty="0" err="1" smtClean="0"/>
              <a:t>à</a:t>
            </a:r>
            <a:r>
              <a:rPr lang="en-CA" dirty="0" smtClean="0"/>
              <a:t> la </a:t>
            </a:r>
            <a:r>
              <a:rPr lang="en-CA" dirty="0" err="1" smtClean="0"/>
              <a:t>pauvreté</a:t>
            </a:r>
            <a:endParaRPr lang="en-CA" dirty="0" smtClean="0"/>
          </a:p>
          <a:p>
            <a:pPr lvl="1"/>
            <a:r>
              <a:rPr lang="en-CA" dirty="0" smtClean="0"/>
              <a:t>Protections </a:t>
            </a:r>
            <a:r>
              <a:rPr lang="en-CA" dirty="0" err="1" smtClean="0"/>
              <a:t>sociales</a:t>
            </a:r>
            <a:endParaRPr lang="en-CA" dirty="0" smtClean="0"/>
          </a:p>
          <a:p>
            <a:pPr lvl="1"/>
            <a:r>
              <a:rPr lang="en-CA" dirty="0" err="1" smtClean="0"/>
              <a:t>Corriger</a:t>
            </a:r>
            <a:r>
              <a:rPr lang="en-CA" dirty="0" smtClean="0"/>
              <a:t> les </a:t>
            </a:r>
            <a:r>
              <a:rPr lang="en-CA" dirty="0" err="1" smtClean="0"/>
              <a:t>inégalités</a:t>
            </a:r>
            <a:r>
              <a:rPr lang="en-CA" dirty="0" smtClean="0"/>
              <a:t> de </a:t>
            </a:r>
            <a:r>
              <a:rPr lang="en-CA" dirty="0" err="1" smtClean="0"/>
              <a:t>revenu</a:t>
            </a:r>
            <a:r>
              <a:rPr lang="en-CA" dirty="0" smtClean="0"/>
              <a:t> et de </a:t>
            </a:r>
            <a:r>
              <a:rPr lang="en-CA" dirty="0" err="1" smtClean="0"/>
              <a:t>richesse</a:t>
            </a:r>
            <a:endParaRPr lang="en-CA" dirty="0" smtClean="0"/>
          </a:p>
        </p:txBody>
      </p:sp>
    </p:spTree>
    <p:extLst>
      <p:ext uri="{BB962C8B-B14F-4D97-AF65-F5344CB8AC3E}">
        <p14:creationId xmlns="" xmlns:p14="http://schemas.microsoft.com/office/powerpoint/2010/main" val="109304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Trop ou trop </a:t>
            </a:r>
            <a:r>
              <a:rPr lang="fr-FR" smtClean="0"/>
              <a:t>peu d’État?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Trop</a:t>
            </a:r>
          </a:p>
          <a:p>
            <a:pPr lvl="2"/>
            <a:r>
              <a:rPr lang="fr-FR" dirty="0" smtClean="0"/>
              <a:t>Corruption, gaspillage, inefficience</a:t>
            </a:r>
          </a:p>
          <a:p>
            <a:pPr lvl="2"/>
            <a:r>
              <a:rPr lang="fr-FR" dirty="0" err="1" smtClean="0"/>
              <a:t>Désincitation</a:t>
            </a:r>
            <a:r>
              <a:rPr lang="fr-FR" dirty="0" smtClean="0"/>
              <a:t> à travailler et à investir</a:t>
            </a:r>
          </a:p>
          <a:p>
            <a:pPr lvl="2"/>
            <a:r>
              <a:rPr lang="fr-FR" dirty="0" smtClean="0"/>
              <a:t>Restriction à la liberté d’action </a:t>
            </a:r>
          </a:p>
          <a:p>
            <a:r>
              <a:rPr lang="fr-FR" dirty="0" smtClean="0"/>
              <a:t>Pas assez</a:t>
            </a:r>
          </a:p>
          <a:p>
            <a:pPr lvl="2"/>
            <a:r>
              <a:rPr lang="fr-FR" dirty="0" smtClean="0"/>
              <a:t>Wilkinson et </a:t>
            </a:r>
            <a:r>
              <a:rPr lang="fr-FR" dirty="0" err="1" smtClean="0"/>
              <a:t>Pickett</a:t>
            </a:r>
            <a:endParaRPr lang="fr-FR" dirty="0" smtClean="0"/>
          </a:p>
          <a:p>
            <a:pPr lvl="2"/>
            <a:r>
              <a:rPr lang="fr-FR" dirty="0" smtClean="0"/>
              <a:t>Rentabilité des investissements publics</a:t>
            </a:r>
          </a:p>
          <a:p>
            <a:r>
              <a:rPr lang="fr-FR" dirty="0" smtClean="0"/>
              <a:t>L’expérience internationale</a:t>
            </a:r>
          </a:p>
          <a:p>
            <a:pPr lvl="2"/>
            <a:r>
              <a:rPr lang="fr-FR" dirty="0" smtClean="0"/>
              <a:t>Peter H. </a:t>
            </a:r>
            <a:r>
              <a:rPr lang="fr-FR" dirty="0" err="1" smtClean="0"/>
              <a:t>Lindert</a:t>
            </a:r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396409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approches en économique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(néo) Libéralisme: Adam Smith, Hayek, Friedman, l’IDM</a:t>
            </a:r>
          </a:p>
          <a:p>
            <a:r>
              <a:rPr lang="fr-FR" dirty="0" smtClean="0"/>
              <a:t>Régulation: Keynes, </a:t>
            </a:r>
            <a:r>
              <a:rPr lang="fr-FR" dirty="0" err="1" smtClean="0"/>
              <a:t>Krugman</a:t>
            </a:r>
            <a:r>
              <a:rPr lang="fr-FR" dirty="0" smtClean="0"/>
              <a:t>, Stiglitz, Fortin</a:t>
            </a:r>
          </a:p>
          <a:p>
            <a:r>
              <a:rPr lang="fr-FR" dirty="0"/>
              <a:t>Institutions: Weber, </a:t>
            </a:r>
            <a:r>
              <a:rPr lang="fr-FR" dirty="0" smtClean="0"/>
              <a:t>Polanyi, </a:t>
            </a:r>
            <a:r>
              <a:rPr lang="fr-FR" dirty="0"/>
              <a:t>Buchanan</a:t>
            </a:r>
          </a:p>
          <a:p>
            <a:r>
              <a:rPr lang="fr-FR" dirty="0" smtClean="0"/>
              <a:t>Socio-politique: </a:t>
            </a:r>
            <a:r>
              <a:rPr lang="fr-FR" dirty="0"/>
              <a:t>Marx, Maris, l’IRIS</a:t>
            </a:r>
          </a:p>
          <a:p>
            <a:r>
              <a:rPr lang="fr-FR" dirty="0" smtClean="0"/>
              <a:t>Géographie: Landes, </a:t>
            </a:r>
            <a:r>
              <a:rPr lang="fr-FR" dirty="0" err="1" smtClean="0"/>
              <a:t>Diamond</a:t>
            </a:r>
            <a:r>
              <a:rPr lang="fr-FR" dirty="0"/>
              <a:t>, </a:t>
            </a:r>
            <a:r>
              <a:rPr lang="fr-FR" dirty="0" smtClean="0"/>
              <a:t>Faucher, Tellier</a:t>
            </a:r>
          </a:p>
        </p:txBody>
      </p:sp>
    </p:spTree>
    <p:extLst>
      <p:ext uri="{BB962C8B-B14F-4D97-AF65-F5344CB8AC3E}">
        <p14:creationId xmlns="" xmlns:p14="http://schemas.microsoft.com/office/powerpoint/2010/main" val="338976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3138</TotalTime>
  <Words>1685</Words>
  <Application>Microsoft Office PowerPoint</Application>
  <PresentationFormat>Affichage à l'écran (4:3)</PresentationFormat>
  <Paragraphs>273</Paragraphs>
  <Slides>23</Slides>
  <Notes>23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Les politiciens écoutent-ils trop les économistes?  (ou pas assez?)</vt:lpstr>
      <vt:lpstr>Objet de la présentation </vt:lpstr>
      <vt:lpstr>Diapositive 3</vt:lpstr>
      <vt:lpstr>Plan de la présentation</vt:lpstr>
      <vt:lpstr>Des airs de famille</vt:lpstr>
      <vt:lpstr>Les fonctions économiques du politique</vt:lpstr>
      <vt:lpstr>Les fonctions économiques du politique (suite)</vt:lpstr>
      <vt:lpstr>Trop ou trop peu d’État?</vt:lpstr>
      <vt:lpstr>Les approches en économique</vt:lpstr>
      <vt:lpstr>Diapositive 10</vt:lpstr>
      <vt:lpstr>L’économique dans les programmes politiques</vt:lpstr>
      <vt:lpstr>Les paradigmes (néo) libéraux</vt:lpstr>
      <vt:lpstr>Malaises</vt:lpstr>
      <vt:lpstr>Diapositive 14</vt:lpstr>
      <vt:lpstr>Des dilemmes</vt:lpstr>
      <vt:lpstr>Diapositive 16</vt:lpstr>
      <vt:lpstr>Quelques questions politiques à la lumière de l’économique</vt:lpstr>
      <vt:lpstr>  Le développement durable </vt:lpstr>
      <vt:lpstr>La gestion de l’offre</vt:lpstr>
      <vt:lpstr>Le revenu minimum garanti</vt:lpstr>
      <vt:lpstr>Le (la) politicien(ne) écoute…</vt:lpstr>
      <vt:lpstr>…qui lui parlent d’économie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science économique et les défis de la société québécoise</dc:title>
  <dc:creator>JEAN-CLAUDE</dc:creator>
  <cp:lastModifiedBy>Marc-André Roberge</cp:lastModifiedBy>
  <cp:revision>156</cp:revision>
  <cp:lastPrinted>2016-03-08T16:32:21Z</cp:lastPrinted>
  <dcterms:created xsi:type="dcterms:W3CDTF">2010-12-12T14:08:23Z</dcterms:created>
  <dcterms:modified xsi:type="dcterms:W3CDTF">2016-03-18T21:01:22Z</dcterms:modified>
</cp:coreProperties>
</file>